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23"/>
  </p:notesMasterIdLst>
  <p:sldIdLst>
    <p:sldId id="256" r:id="rId2"/>
    <p:sldId id="305" r:id="rId3"/>
    <p:sldId id="314" r:id="rId4"/>
    <p:sldId id="325" r:id="rId5"/>
    <p:sldId id="346" r:id="rId6"/>
    <p:sldId id="328" r:id="rId7"/>
    <p:sldId id="329" r:id="rId8"/>
    <p:sldId id="347" r:id="rId9"/>
    <p:sldId id="330" r:id="rId10"/>
    <p:sldId id="345" r:id="rId11"/>
    <p:sldId id="331" r:id="rId12"/>
    <p:sldId id="334" r:id="rId13"/>
    <p:sldId id="344" r:id="rId14"/>
    <p:sldId id="337" r:id="rId15"/>
    <p:sldId id="338" r:id="rId16"/>
    <p:sldId id="339" r:id="rId17"/>
    <p:sldId id="340" r:id="rId18"/>
    <p:sldId id="342" r:id="rId19"/>
    <p:sldId id="343" r:id="rId20"/>
    <p:sldId id="341" r:id="rId21"/>
    <p:sldId id="336" r:id="rId22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29"/>
    <p:restoredTop sz="93631"/>
  </p:normalViewPr>
  <p:slideViewPr>
    <p:cSldViewPr>
      <p:cViewPr>
        <p:scale>
          <a:sx n="90" d="100"/>
          <a:sy n="90" d="100"/>
        </p:scale>
        <p:origin x="1152" y="43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A2D775-6D0F-A149-9C09-E0DC726FB1F3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33CDDC-8278-EF4F-8E01-E25ED9C2F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6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27107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718560"/>
            <a:ext cx="6858000" cy="153924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8" name="Rectangle 7"/>
          <p:cNvSpPr/>
          <p:nvPr/>
        </p:nvSpPr>
        <p:spPr>
          <a:xfrm>
            <a:off x="0" y="3513943"/>
            <a:ext cx="9143999" cy="75764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78000">
                <a:schemeClr val="accent4">
                  <a:lumMod val="60000"/>
                  <a:lumOff val="4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875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7" name="Rectangle 6"/>
          <p:cNvSpPr/>
          <p:nvPr/>
        </p:nvSpPr>
        <p:spPr>
          <a:xfrm>
            <a:off x="0" y="1352641"/>
            <a:ext cx="9143999" cy="75764"/>
          </a:xfrm>
          <a:prstGeom prst="rect">
            <a:avLst/>
          </a:prstGeom>
          <a:gradFill flip="none" rotWithShape="1">
            <a:gsLst>
              <a:gs pos="0">
                <a:srgbClr val="98002A">
                  <a:shade val="30000"/>
                  <a:satMod val="115000"/>
                </a:srgbClr>
              </a:gs>
              <a:gs pos="50000">
                <a:srgbClr val="98002A">
                  <a:shade val="67500"/>
                  <a:satMod val="115000"/>
                </a:srgbClr>
              </a:gs>
              <a:gs pos="100000">
                <a:srgbClr val="98002A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939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32691" y="78377"/>
            <a:ext cx="1971675" cy="609858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2549" y="78377"/>
            <a:ext cx="6466583" cy="609858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7" name="Rectangle 6"/>
          <p:cNvSpPr/>
          <p:nvPr/>
        </p:nvSpPr>
        <p:spPr>
          <a:xfrm rot="16200000">
            <a:off x="3677496" y="3059132"/>
            <a:ext cx="6196831" cy="78564"/>
          </a:xfrm>
          <a:prstGeom prst="rect">
            <a:avLst/>
          </a:prstGeom>
          <a:gradFill flip="none" rotWithShape="1">
            <a:gsLst>
              <a:gs pos="0">
                <a:srgbClr val="98002A">
                  <a:shade val="30000"/>
                  <a:satMod val="115000"/>
                </a:srgbClr>
              </a:gs>
              <a:gs pos="50000">
                <a:srgbClr val="98002A">
                  <a:shade val="67500"/>
                  <a:satMod val="115000"/>
                </a:srgbClr>
              </a:gs>
              <a:gs pos="100000">
                <a:srgbClr val="98002A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481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549" y="1"/>
            <a:ext cx="8551817" cy="1037690"/>
          </a:xfrm>
        </p:spPr>
        <p:txBody>
          <a:bodyPr/>
          <a:lstStyle>
            <a:lvl1pPr>
              <a:defRPr sz="4000"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549" y="1221580"/>
            <a:ext cx="8551817" cy="49553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8" name="Rectangle 7"/>
          <p:cNvSpPr/>
          <p:nvPr/>
        </p:nvSpPr>
        <p:spPr>
          <a:xfrm>
            <a:off x="0" y="1091753"/>
            <a:ext cx="9143999" cy="75764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78000">
                <a:schemeClr val="accent4">
                  <a:lumMod val="60000"/>
                  <a:lumOff val="4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6620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2"/>
            <a:ext cx="7886700" cy="2749048"/>
          </a:xfrm>
        </p:spPr>
        <p:txBody>
          <a:bodyPr anchor="b">
            <a:normAutofit/>
          </a:bodyPr>
          <a:lstStyle>
            <a:lvl1pPr>
              <a:defRPr sz="5400"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693154"/>
            <a:ext cx="7886700" cy="139649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8" name="Rectangle 7"/>
          <p:cNvSpPr/>
          <p:nvPr/>
        </p:nvSpPr>
        <p:spPr>
          <a:xfrm>
            <a:off x="0" y="4533599"/>
            <a:ext cx="9143999" cy="75764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78000">
                <a:schemeClr val="accent4">
                  <a:lumMod val="60000"/>
                  <a:lumOff val="4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665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2549" y="1221579"/>
            <a:ext cx="4262301" cy="49553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221579"/>
            <a:ext cx="4175216" cy="49553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52549" y="1"/>
            <a:ext cx="8551817" cy="1037690"/>
          </a:xfrm>
        </p:spPr>
        <p:txBody>
          <a:bodyPr/>
          <a:lstStyle>
            <a:lvl1pPr>
              <a:defRPr sz="4000"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1091753"/>
            <a:ext cx="9143999" cy="75764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78000">
                <a:schemeClr val="accent4">
                  <a:lumMod val="60000"/>
                  <a:lumOff val="4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371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2549" y="1219992"/>
            <a:ext cx="4245633" cy="680727"/>
          </a:xfrm>
        </p:spPr>
        <p:txBody>
          <a:bodyPr anchor="b">
            <a:noAutofit/>
          </a:bodyPr>
          <a:lstStyle>
            <a:lvl1pPr marL="0" indent="0">
              <a:buNone/>
              <a:defRPr sz="28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2549" y="1900719"/>
            <a:ext cx="4245633" cy="42889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19992"/>
            <a:ext cx="4175215" cy="680727"/>
          </a:xfrm>
        </p:spPr>
        <p:txBody>
          <a:bodyPr anchor="b">
            <a:noAutofit/>
          </a:bodyPr>
          <a:lstStyle>
            <a:lvl1pPr marL="0" indent="0">
              <a:buNone/>
              <a:defRPr sz="28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900719"/>
            <a:ext cx="4175215" cy="42889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12" name="Rectangle 11"/>
          <p:cNvSpPr/>
          <p:nvPr/>
        </p:nvSpPr>
        <p:spPr>
          <a:xfrm>
            <a:off x="0" y="1091753"/>
            <a:ext cx="9143999" cy="75764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78000">
                <a:schemeClr val="accent4">
                  <a:lumMod val="60000"/>
                  <a:lumOff val="4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52549" y="1"/>
            <a:ext cx="8551817" cy="1037690"/>
          </a:xfrm>
        </p:spPr>
        <p:txBody>
          <a:bodyPr/>
          <a:lstStyle>
            <a:lvl1pPr>
              <a:defRPr sz="4000"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546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8" name="Rectangle 7"/>
          <p:cNvSpPr/>
          <p:nvPr/>
        </p:nvSpPr>
        <p:spPr>
          <a:xfrm>
            <a:off x="0" y="1091753"/>
            <a:ext cx="9143999" cy="75764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78000">
                <a:schemeClr val="accent4">
                  <a:lumMod val="60000"/>
                  <a:lumOff val="4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52549" y="1"/>
            <a:ext cx="8551817" cy="1037690"/>
          </a:xfrm>
        </p:spPr>
        <p:txBody>
          <a:bodyPr/>
          <a:lstStyle>
            <a:lvl1pPr>
              <a:defRPr sz="4000"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495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60424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8" name="Rectangle 7"/>
          <p:cNvSpPr/>
          <p:nvPr/>
        </p:nvSpPr>
        <p:spPr>
          <a:xfrm rot="16200000">
            <a:off x="814119" y="2890859"/>
            <a:ext cx="5868991" cy="87272"/>
          </a:xfrm>
          <a:prstGeom prst="rect">
            <a:avLst/>
          </a:prstGeom>
          <a:gradFill flip="none" rotWithShape="1">
            <a:gsLst>
              <a:gs pos="0">
                <a:srgbClr val="98002A">
                  <a:shade val="30000"/>
                  <a:satMod val="115000"/>
                </a:srgbClr>
              </a:gs>
              <a:gs pos="50000">
                <a:srgbClr val="98002A">
                  <a:shade val="67500"/>
                  <a:satMod val="115000"/>
                </a:srgbClr>
              </a:gs>
              <a:gs pos="100000">
                <a:srgbClr val="98002A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728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3053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531222"/>
            <a:ext cx="4629150" cy="532983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06880"/>
            <a:ext cx="2949178" cy="41621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  <p:sp>
        <p:nvSpPr>
          <p:cNvPr id="8" name="Rectangle 7"/>
          <p:cNvSpPr/>
          <p:nvPr/>
        </p:nvSpPr>
        <p:spPr>
          <a:xfrm rot="16200000">
            <a:off x="814119" y="2890859"/>
            <a:ext cx="5868991" cy="87272"/>
          </a:xfrm>
          <a:prstGeom prst="rect">
            <a:avLst/>
          </a:prstGeom>
          <a:gradFill flip="none" rotWithShape="1">
            <a:gsLst>
              <a:gs pos="0">
                <a:srgbClr val="98002A">
                  <a:shade val="30000"/>
                  <a:satMod val="115000"/>
                </a:srgbClr>
              </a:gs>
              <a:gs pos="50000">
                <a:srgbClr val="98002A">
                  <a:shade val="67500"/>
                  <a:satMod val="115000"/>
                </a:srgbClr>
              </a:gs>
              <a:gs pos="100000">
                <a:srgbClr val="98002A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5031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549" y="0"/>
            <a:ext cx="855181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2549" y="1567543"/>
            <a:ext cx="8551817" cy="46094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2549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46966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4460">
              <a:lnSpc>
                <a:spcPts val="1520"/>
              </a:lnSpc>
            </a:pPr>
            <a:fld id="{81D60167-4931-47E6-BA6A-407CBD079E47}" type="slidenum">
              <a:rPr lang="uk-UA" smtClean="0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76228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Central_processing_unit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bject 34"/>
          <p:cNvSpPr/>
          <p:nvPr/>
        </p:nvSpPr>
        <p:spPr>
          <a:xfrm>
            <a:off x="304800" y="4572000"/>
            <a:ext cx="8229600" cy="0"/>
          </a:xfrm>
          <a:custGeom>
            <a:avLst/>
            <a:gdLst/>
            <a:ahLst/>
            <a:cxnLst/>
            <a:rect l="l" t="t" r="r" b="b"/>
            <a:pathLst>
              <a:path w="8229600">
                <a:moveTo>
                  <a:pt x="0" y="0"/>
                </a:moveTo>
                <a:lnTo>
                  <a:pt x="8229600" y="0"/>
                </a:lnTo>
              </a:path>
            </a:pathLst>
          </a:custGeom>
          <a:ln w="63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1371600" y="3657600"/>
            <a:ext cx="6934200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en-US" sz="4000" dirty="0" smtClean="0"/>
              <a:t>LED &amp; Button &amp; </a:t>
            </a:r>
            <a:r>
              <a:rPr lang="en-US" sz="4000" dirty="0" smtClean="0"/>
              <a:t>Delay &amp; Interrupt</a:t>
            </a:r>
            <a:endParaRPr sz="4000" dirty="0"/>
          </a:p>
        </p:txBody>
      </p:sp>
      <p:sp>
        <p:nvSpPr>
          <p:cNvPr id="38" name="object 38"/>
          <p:cNvSpPr txBox="1"/>
          <p:nvPr/>
        </p:nvSpPr>
        <p:spPr>
          <a:xfrm>
            <a:off x="8512302" y="6291783"/>
            <a:ext cx="95885" cy="1638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spc="-5" dirty="0">
                <a:latin typeface="Arial"/>
                <a:cs typeface="Arial"/>
              </a:rPr>
              <a:t>1</a:t>
            </a:r>
            <a:endParaRPr sz="1000">
              <a:latin typeface="Arial"/>
              <a:cs typeface="Arial"/>
            </a:endParaRPr>
          </a:p>
        </p:txBody>
      </p:sp>
      <p:sp>
        <p:nvSpPr>
          <p:cNvPr id="39" name="Title 3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Button and LED –</a:t>
            </a:r>
            <a:r>
              <a:rPr lang="en-US" dirty="0" err="1" smtClean="0"/>
              <a:t>asm</a:t>
            </a:r>
            <a:r>
              <a:rPr lang="en-US" dirty="0" smtClean="0"/>
              <a:t> control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390" y="3073400"/>
            <a:ext cx="4940610" cy="3746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1050391"/>
            <a:ext cx="6713139" cy="247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7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LED – Button </a:t>
            </a:r>
            <a:r>
              <a:rPr lang="en-US" smtClean="0"/>
              <a:t>using C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33400" y="1600200"/>
            <a:ext cx="827096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AA0D91"/>
                </a:solidFill>
                <a:latin typeface="Menlo-Regular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ledPin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sz="1600" dirty="0">
                <a:solidFill>
                  <a:srgbClr val="1C00CF"/>
                </a:solidFill>
                <a:latin typeface="Menlo-Regular" charset="0"/>
              </a:rPr>
              <a:t>13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; </a:t>
            </a:r>
            <a:r>
              <a:rPr lang="en-US" sz="1600" dirty="0">
                <a:solidFill>
                  <a:srgbClr val="007400"/>
                </a:solidFill>
                <a:latin typeface="Menlo-Regular" charset="0"/>
              </a:rPr>
              <a:t>// choose the pin for the LED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 err="1">
                <a:solidFill>
                  <a:srgbClr val="AA0D91"/>
                </a:solidFill>
                <a:latin typeface="Menlo-Regular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inPin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sz="1600" dirty="0">
                <a:solidFill>
                  <a:srgbClr val="1C00CF"/>
                </a:solidFill>
                <a:latin typeface="Menlo-Regular" charset="0"/>
              </a:rPr>
              <a:t>7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;   </a:t>
            </a:r>
            <a:r>
              <a:rPr lang="en-US" sz="1600" dirty="0">
                <a:solidFill>
                  <a:srgbClr val="007400"/>
                </a:solidFill>
                <a:latin typeface="Menlo-Regular" charset="0"/>
              </a:rPr>
              <a:t>// choose the input pin (for a pushbutton)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 err="1">
                <a:solidFill>
                  <a:srgbClr val="AA0D91"/>
                </a:solidFill>
                <a:latin typeface="Menlo-Regular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val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sz="1600" dirty="0">
                <a:solidFill>
                  <a:srgbClr val="1C00CF"/>
                </a:solidFill>
                <a:latin typeface="Menlo-Regular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;     </a:t>
            </a:r>
            <a:r>
              <a:rPr lang="en-US" sz="1600" dirty="0">
                <a:solidFill>
                  <a:srgbClr val="007400"/>
                </a:solidFill>
                <a:latin typeface="Menlo-Regular" charset="0"/>
              </a:rPr>
              <a:t>// variable for reading the pin status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AA0D91"/>
                </a:solidFill>
                <a:latin typeface="Menlo-Regular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setup() {</a:t>
            </a: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pinMode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ledPin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, OUTPUT);  </a:t>
            </a:r>
            <a:r>
              <a:rPr lang="en-US" sz="1600" dirty="0">
                <a:solidFill>
                  <a:srgbClr val="007400"/>
                </a:solidFill>
                <a:latin typeface="Menlo-Regular" charset="0"/>
              </a:rPr>
              <a:t>// declare LED as output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pinMode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inPin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, INPUT);    </a:t>
            </a:r>
            <a:r>
              <a:rPr lang="en-US" sz="1600" dirty="0">
                <a:solidFill>
                  <a:srgbClr val="007400"/>
                </a:solidFill>
                <a:latin typeface="Menlo-Regular" charset="0"/>
              </a:rPr>
              <a:t>// declare pushbutton as input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AA0D91"/>
                </a:solidFill>
                <a:latin typeface="Menlo-Regular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loop(){</a:t>
            </a: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val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digitalRead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inPin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);  </a:t>
            </a:r>
            <a:r>
              <a:rPr lang="en-US" sz="1600" dirty="0">
                <a:solidFill>
                  <a:srgbClr val="007400"/>
                </a:solidFill>
                <a:latin typeface="Menlo-Regular" charset="0"/>
              </a:rPr>
              <a:t>// read input value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sz="1600" dirty="0">
                <a:solidFill>
                  <a:srgbClr val="AA0D91"/>
                </a:solidFill>
                <a:latin typeface="Menlo-Regular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val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== HIGH) {         </a:t>
            </a:r>
            <a:r>
              <a:rPr lang="en-US" sz="1600" dirty="0">
                <a:solidFill>
                  <a:srgbClr val="007400"/>
                </a:solidFill>
                <a:latin typeface="Menlo-Regular" charset="0"/>
              </a:rPr>
              <a:t>// check if the input is HIGH (button released)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digitalWrite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ledPin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, LOW);  </a:t>
            </a:r>
            <a:r>
              <a:rPr lang="en-US" sz="1600" dirty="0">
                <a:solidFill>
                  <a:srgbClr val="007400"/>
                </a:solidFill>
                <a:latin typeface="Menlo-Regular" charset="0"/>
              </a:rPr>
              <a:t>// turn LED OFF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   } </a:t>
            </a:r>
            <a:r>
              <a:rPr lang="en-US" sz="1600" dirty="0">
                <a:solidFill>
                  <a:srgbClr val="AA0D91"/>
                </a:solidFill>
                <a:latin typeface="Menlo-Regular" charset="0"/>
              </a:rPr>
              <a:t>else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{</a:t>
            </a: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digitalWrite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ledPin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, HIGH);  </a:t>
            </a:r>
            <a:r>
              <a:rPr lang="en-US" sz="1600" dirty="0">
                <a:solidFill>
                  <a:srgbClr val="007400"/>
                </a:solidFill>
                <a:latin typeface="Menlo-Regular" charset="0"/>
              </a:rPr>
              <a:t>// turn LED ON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Menlo-Regular" charset="0"/>
              </a:rPr>
              <a:t>    }</a:t>
            </a:r>
          </a:p>
          <a:p>
            <a:r>
              <a:rPr lang="de-DE" sz="1600" dirty="0">
                <a:solidFill>
                  <a:srgbClr val="000000"/>
                </a:solidFill>
                <a:latin typeface="Menlo-Regula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317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LED – </a:t>
            </a:r>
            <a:r>
              <a:rPr lang="en-US" smtClean="0"/>
              <a:t>Button using assembly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92975" y="1037691"/>
            <a:ext cx="4572000" cy="550920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Menlo-Regular" charset="0"/>
              </a:rPr>
              <a:t>#include </a:t>
            </a:r>
            <a:r>
              <a:rPr lang="en-US" sz="1600" dirty="0">
                <a:solidFill>
                  <a:srgbClr val="A31515"/>
                </a:solidFill>
                <a:latin typeface="Menlo-Regular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Menlo-Regular" charset="0"/>
              </a:rPr>
              <a:t>avr</a:t>
            </a:r>
            <a:r>
              <a:rPr lang="en-US" sz="1600" dirty="0">
                <a:solidFill>
                  <a:srgbClr val="A31515"/>
                </a:solidFill>
                <a:latin typeface="Menlo-Regular" charset="0"/>
              </a:rPr>
              <a:t>/</a:t>
            </a:r>
            <a:r>
              <a:rPr lang="en-US" sz="1600" dirty="0" err="1">
                <a:solidFill>
                  <a:srgbClr val="A31515"/>
                </a:solidFill>
                <a:latin typeface="Menlo-Regular" charset="0"/>
              </a:rPr>
              <a:t>io.h</a:t>
            </a:r>
            <a:r>
              <a:rPr lang="en-US" sz="1600" dirty="0">
                <a:solidFill>
                  <a:srgbClr val="A31515"/>
                </a:solidFill>
                <a:latin typeface="Menlo-Regular" charset="0"/>
              </a:rPr>
              <a:t>"</a:t>
            </a:r>
            <a:endParaRPr lang="en-US" sz="1600" dirty="0">
              <a:solidFill>
                <a:srgbClr val="0000FF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.text</a:t>
            </a: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.global setup</a:t>
            </a: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.global loop</a:t>
            </a: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.global one</a:t>
            </a: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.global two</a:t>
            </a:r>
          </a:p>
          <a:p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setup:</a:t>
            </a:r>
          </a:p>
          <a:p>
            <a:r>
              <a:rPr lang="cs-CZ" sz="16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cs-CZ" sz="1600" dirty="0" err="1" smtClean="0">
                <a:solidFill>
                  <a:srgbClr val="000000"/>
                </a:solidFill>
                <a:latin typeface="Menlo-Regular" charset="0"/>
              </a:rPr>
              <a:t>ldi</a:t>
            </a:r>
            <a:r>
              <a:rPr lang="cs-CZ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cs-CZ" sz="1600" dirty="0">
                <a:solidFill>
                  <a:srgbClr val="000000"/>
                </a:solidFill>
                <a:latin typeface="Menlo-Regular" charset="0"/>
              </a:rPr>
              <a:t>r16, 0b11111111</a:t>
            </a:r>
          </a:p>
          <a:p>
            <a:r>
              <a:rPr lang="cs-CZ" sz="16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cs-CZ" sz="1600" dirty="0" err="1" smtClean="0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cs-CZ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cs-CZ" sz="1600" dirty="0">
                <a:solidFill>
                  <a:srgbClr val="000000"/>
                </a:solidFill>
                <a:latin typeface="Menlo-Regular" charset="0"/>
              </a:rPr>
              <a:t>DDRB, r16</a:t>
            </a:r>
          </a:p>
          <a:p>
            <a:r>
              <a:rPr lang="it-IT" sz="16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sz="1600" dirty="0" err="1" smtClean="0">
                <a:solidFill>
                  <a:srgbClr val="000000"/>
                </a:solidFill>
                <a:latin typeface="Menlo-Regular" charset="0"/>
              </a:rPr>
              <a:t>ldi</a:t>
            </a:r>
            <a:r>
              <a:rPr lang="it-IT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sz="1600" dirty="0">
                <a:solidFill>
                  <a:srgbClr val="000000"/>
                </a:solidFill>
                <a:latin typeface="Menlo-Regular" charset="0"/>
              </a:rPr>
              <a:t>r17, 0b00000000</a:t>
            </a:r>
          </a:p>
          <a:p>
            <a:r>
              <a:rPr lang="it-IT" sz="16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sz="1600" dirty="0" err="1" smtClean="0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it-IT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sz="1600" dirty="0">
                <a:solidFill>
                  <a:srgbClr val="000000"/>
                </a:solidFill>
                <a:latin typeface="Menlo-Regular" charset="0"/>
              </a:rPr>
              <a:t>DDRD, r16</a:t>
            </a:r>
          </a:p>
          <a:p>
            <a:endParaRPr lang="it-IT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it-IT" sz="1600" dirty="0" err="1">
                <a:solidFill>
                  <a:srgbClr val="000000"/>
                </a:solidFill>
                <a:latin typeface="Menlo-Regular" charset="0"/>
              </a:rPr>
              <a:t>loop</a:t>
            </a:r>
            <a:r>
              <a:rPr lang="it-IT" sz="1600" dirty="0">
                <a:solidFill>
                  <a:srgbClr val="000000"/>
                </a:solidFill>
                <a:latin typeface="Menlo-Regular" charset="0"/>
              </a:rPr>
              <a:t>:</a:t>
            </a:r>
          </a:p>
          <a:p>
            <a:r>
              <a:rPr lang="it-IT" sz="1600" dirty="0" err="1" smtClean="0">
                <a:solidFill>
                  <a:srgbClr val="000000"/>
                </a:solidFill>
                <a:latin typeface="Menlo-Regular" charset="0"/>
              </a:rPr>
              <a:t>one</a:t>
            </a:r>
            <a:r>
              <a:rPr lang="it-IT" sz="1600" dirty="0">
                <a:solidFill>
                  <a:srgbClr val="000000"/>
                </a:solidFill>
                <a:latin typeface="Menlo-Regular" charset="0"/>
              </a:rPr>
              <a:t>:    </a:t>
            </a:r>
            <a:r>
              <a:rPr lang="it-IT" sz="1600" dirty="0" err="1">
                <a:solidFill>
                  <a:srgbClr val="000000"/>
                </a:solidFill>
                <a:latin typeface="Menlo-Regular" charset="0"/>
              </a:rPr>
              <a:t>lds</a:t>
            </a:r>
            <a:r>
              <a:rPr lang="it-IT" sz="1600" dirty="0">
                <a:solidFill>
                  <a:srgbClr val="000000"/>
                </a:solidFill>
                <a:latin typeface="Menlo-Regular" charset="0"/>
              </a:rPr>
              <a:t> r20, PORTD</a:t>
            </a:r>
          </a:p>
          <a:p>
            <a:r>
              <a:rPr lang="fi-FI" sz="1600" dirty="0" smtClean="0">
                <a:solidFill>
                  <a:srgbClr val="000000"/>
                </a:solidFill>
                <a:latin typeface="Menlo-Regular" charset="0"/>
              </a:rPr>
              <a:t>	 </a:t>
            </a:r>
            <a:r>
              <a:rPr lang="fi-FI" sz="1600" dirty="0" err="1" smtClean="0">
                <a:solidFill>
                  <a:srgbClr val="000000"/>
                </a:solidFill>
                <a:latin typeface="Menlo-Regular" charset="0"/>
              </a:rPr>
              <a:t>cpi</a:t>
            </a:r>
            <a:r>
              <a:rPr lang="fi-FI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fi-FI" sz="1600" dirty="0">
                <a:solidFill>
                  <a:srgbClr val="000000"/>
                </a:solidFill>
                <a:latin typeface="Menlo-Regular" charset="0"/>
              </a:rPr>
              <a:t>r20, 0x00</a:t>
            </a:r>
          </a:p>
          <a:p>
            <a:r>
              <a:rPr lang="fi-FI" sz="1600" dirty="0" smtClean="0">
                <a:solidFill>
                  <a:srgbClr val="000000"/>
                </a:solidFill>
                <a:latin typeface="Menlo-Regular" charset="0"/>
              </a:rPr>
              <a:t>	 </a:t>
            </a:r>
            <a:r>
              <a:rPr lang="fi-FI" sz="1600" dirty="0" err="1" smtClean="0">
                <a:solidFill>
                  <a:srgbClr val="000000"/>
                </a:solidFill>
                <a:latin typeface="Menlo-Regular" charset="0"/>
              </a:rPr>
              <a:t>breq</a:t>
            </a:r>
            <a:r>
              <a:rPr lang="fi-FI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fi-FI" sz="1600" dirty="0" err="1">
                <a:solidFill>
                  <a:srgbClr val="000000"/>
                </a:solidFill>
                <a:latin typeface="Menlo-Regular" charset="0"/>
              </a:rPr>
              <a:t>two</a:t>
            </a:r>
            <a:endParaRPr lang="fi-FI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fi-FI" sz="1600" dirty="0" smtClean="0">
                <a:solidFill>
                  <a:srgbClr val="000000"/>
                </a:solidFill>
                <a:latin typeface="Menlo-Regular" charset="0"/>
              </a:rPr>
              <a:t>	 </a:t>
            </a:r>
            <a:r>
              <a:rPr lang="fi-FI" sz="1600" dirty="0" err="1" smtClean="0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fi-FI" sz="1600" dirty="0" smtClean="0">
                <a:solidFill>
                  <a:srgbClr val="000000"/>
                </a:solidFill>
                <a:latin typeface="Menlo-Regular" charset="0"/>
              </a:rPr>
              <a:t>   </a:t>
            </a:r>
            <a:r>
              <a:rPr lang="fi-FI" sz="1600" dirty="0">
                <a:solidFill>
                  <a:srgbClr val="000000"/>
                </a:solidFill>
                <a:latin typeface="Menlo-Regular" charset="0"/>
              </a:rPr>
              <a:t>PORTB, r17</a:t>
            </a:r>
          </a:p>
          <a:p>
            <a:r>
              <a:rPr lang="fi-FI" sz="1600" dirty="0" smtClean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fi-FI" sz="1600" dirty="0" err="1" smtClean="0">
                <a:solidFill>
                  <a:srgbClr val="000000"/>
                </a:solidFill>
                <a:latin typeface="Menlo-Regular" charset="0"/>
              </a:rPr>
              <a:t>jmp</a:t>
            </a:r>
            <a:r>
              <a:rPr lang="fi-FI" sz="1600" dirty="0" smtClean="0">
                <a:solidFill>
                  <a:srgbClr val="000000"/>
                </a:solidFill>
                <a:latin typeface="Menlo-Regular" charset="0"/>
              </a:rPr>
              <a:t>  </a:t>
            </a:r>
            <a:r>
              <a:rPr lang="fi-FI" sz="1600" dirty="0" err="1">
                <a:solidFill>
                  <a:srgbClr val="000000"/>
                </a:solidFill>
                <a:latin typeface="Menlo-Regular" charset="0"/>
              </a:rPr>
              <a:t>one</a:t>
            </a:r>
            <a:endParaRPr lang="fi-FI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mr-IN" sz="1600" dirty="0" err="1">
                <a:solidFill>
                  <a:srgbClr val="000000"/>
                </a:solidFill>
                <a:latin typeface="Menlo-Regular" charset="0"/>
              </a:rPr>
              <a:t>two</a:t>
            </a:r>
            <a:r>
              <a:rPr lang="mr-IN" sz="1600" dirty="0">
                <a:solidFill>
                  <a:srgbClr val="000000"/>
                </a:solidFill>
                <a:latin typeface="Menlo-Regular" charset="0"/>
              </a:rPr>
              <a:t>:     </a:t>
            </a:r>
            <a:r>
              <a:rPr lang="mr-IN" sz="1600" dirty="0" err="1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mr-IN" sz="1600" dirty="0">
                <a:solidFill>
                  <a:srgbClr val="000000"/>
                </a:solidFill>
                <a:latin typeface="Menlo-Regular" charset="0"/>
              </a:rPr>
              <a:t>   PORTB,r16</a:t>
            </a:r>
          </a:p>
          <a:p>
            <a:r>
              <a:rPr lang="en-US" sz="1600" dirty="0" err="1">
                <a:solidFill>
                  <a:srgbClr val="000000"/>
                </a:solidFill>
                <a:latin typeface="Menlo-Regular" charset="0"/>
              </a:rPr>
              <a:t>jmp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  </a:t>
            </a:r>
            <a:r>
              <a:rPr lang="en-US" sz="1600" dirty="0" smtClean="0">
                <a:solidFill>
                  <a:srgbClr val="000000"/>
                </a:solidFill>
                <a:latin typeface="Menlo-Regular" charset="0"/>
              </a:rPr>
              <a:t>one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43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LED – </a:t>
            </a:r>
            <a:r>
              <a:rPr lang="en-US" smtClean="0"/>
              <a:t>Button using assembly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1037691"/>
            <a:ext cx="4572000" cy="48320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#define __SFR_OFFSET 0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400" dirty="0">
                <a:solidFill>
                  <a:srgbClr val="000000"/>
                </a:solidFill>
                <a:latin typeface="Monaco" charset="0"/>
                <a:ea typeface="Calibri" charset="0"/>
                <a:cs typeface="Times New Roman" charset="0"/>
              </a:rPr>
              <a:t>#include </a:t>
            </a:r>
            <a:r>
              <a:rPr lang="en-US" sz="1400" dirty="0">
                <a:solidFill>
                  <a:srgbClr val="3933FF"/>
                </a:solidFill>
                <a:latin typeface="Monaco" charset="0"/>
                <a:ea typeface="Calibri" charset="0"/>
                <a:cs typeface="Times New Roman" charset="0"/>
              </a:rPr>
              <a:t>"</a:t>
            </a:r>
            <a:r>
              <a:rPr lang="en-US" sz="1400" dirty="0" err="1">
                <a:solidFill>
                  <a:srgbClr val="3933FF"/>
                </a:solidFill>
                <a:latin typeface="Monaco" charset="0"/>
                <a:ea typeface="Calibri" charset="0"/>
                <a:cs typeface="Times New Roman" charset="0"/>
              </a:rPr>
              <a:t>avr</a:t>
            </a:r>
            <a:r>
              <a:rPr lang="en-US" sz="1400" dirty="0">
                <a:solidFill>
                  <a:srgbClr val="3933FF"/>
                </a:solidFill>
                <a:latin typeface="Monaco" charset="0"/>
                <a:ea typeface="Calibri" charset="0"/>
                <a:cs typeface="Times New Roman" charset="0"/>
              </a:rPr>
              <a:t>/</a:t>
            </a:r>
            <a:r>
              <a:rPr lang="en-US" sz="1400" dirty="0" err="1">
                <a:solidFill>
                  <a:srgbClr val="3933FF"/>
                </a:solidFill>
                <a:latin typeface="Monaco" charset="0"/>
                <a:ea typeface="Calibri" charset="0"/>
                <a:cs typeface="Times New Roman" charset="0"/>
              </a:rPr>
              <a:t>io.h</a:t>
            </a:r>
            <a:r>
              <a:rPr lang="en-US" sz="1400" dirty="0">
                <a:solidFill>
                  <a:srgbClr val="3933FF"/>
                </a:solidFill>
                <a:latin typeface="Monaco" charset="0"/>
                <a:ea typeface="Calibri" charset="0"/>
                <a:cs typeface="Times New Roman" charset="0"/>
              </a:rPr>
              <a:t>"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#include &lt;</a:t>
            </a:r>
            <a:r>
              <a:rPr lang="en-US" sz="1400" dirty="0" err="1">
                <a:latin typeface="Monaco" charset="0"/>
                <a:ea typeface="Calibri" charset="0"/>
                <a:cs typeface="Times New Roman" charset="0"/>
              </a:rPr>
              <a:t>avr</a:t>
            </a:r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/</a:t>
            </a:r>
            <a:r>
              <a:rPr lang="en-US" sz="1400" dirty="0" err="1">
                <a:latin typeface="Monaco" charset="0"/>
                <a:ea typeface="Calibri" charset="0"/>
                <a:cs typeface="Times New Roman" charset="0"/>
              </a:rPr>
              <a:t>portpins.h</a:t>
            </a:r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&gt;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.text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.global setup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.global loop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.global one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.global two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setup: 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 </a:t>
            </a:r>
            <a:r>
              <a:rPr lang="en-US" sz="1400" dirty="0" err="1">
                <a:latin typeface="Monaco" charset="0"/>
                <a:ea typeface="Calibri" charset="0"/>
                <a:cs typeface="Times New Roman" charset="0"/>
              </a:rPr>
              <a:t>ldi</a:t>
            </a:r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 r16,0b11111111 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 </a:t>
            </a:r>
            <a:r>
              <a:rPr lang="en-US" sz="1400" dirty="0" err="1">
                <a:latin typeface="Monaco" charset="0"/>
                <a:ea typeface="Calibri" charset="0"/>
                <a:cs typeface="Times New Roman" charset="0"/>
              </a:rPr>
              <a:t>ldi</a:t>
            </a:r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 r17, 0b00000000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 </a:t>
            </a:r>
            <a:r>
              <a:rPr lang="en-US" sz="1400" dirty="0" err="1">
                <a:latin typeface="Monaco" charset="0"/>
                <a:ea typeface="Calibri" charset="0"/>
                <a:cs typeface="Times New Roman" charset="0"/>
              </a:rPr>
              <a:t>ldi</a:t>
            </a:r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 r18,0b0100000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  out DDRB, r16 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  out DDRD, r17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3111500"/>
            <a:ext cx="3886200" cy="3746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866529"/>
            <a:ext cx="3886200" cy="247179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374934" y="1075921"/>
            <a:ext cx="4572000" cy="28931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loop: 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 out PORTB, r18  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one: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     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     </a:t>
            </a:r>
            <a:r>
              <a:rPr lang="en-US" sz="1400" dirty="0" err="1">
                <a:latin typeface="Monaco" charset="0"/>
                <a:ea typeface="Calibri" charset="0"/>
                <a:cs typeface="Times New Roman" charset="0"/>
              </a:rPr>
              <a:t>sbis</a:t>
            </a:r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 PIND,7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     </a:t>
            </a:r>
            <a:r>
              <a:rPr lang="en-US" sz="1400" dirty="0" err="1">
                <a:latin typeface="Monaco" charset="0"/>
                <a:ea typeface="Calibri" charset="0"/>
                <a:cs typeface="Times New Roman" charset="0"/>
              </a:rPr>
              <a:t>brne</a:t>
            </a:r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 two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     out   PORTB, r17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     </a:t>
            </a:r>
            <a:r>
              <a:rPr lang="en-US" sz="1400" dirty="0" err="1">
                <a:latin typeface="Monaco" charset="0"/>
                <a:ea typeface="Calibri" charset="0"/>
                <a:cs typeface="Times New Roman" charset="0"/>
              </a:rPr>
              <a:t>jmp</a:t>
            </a:r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 one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two:  out   PORTB,r16</a:t>
            </a:r>
          </a:p>
          <a:p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400" dirty="0" err="1">
                <a:latin typeface="Monaco" charset="0"/>
                <a:ea typeface="Calibri" charset="0"/>
                <a:cs typeface="Times New Roman" charset="0"/>
              </a:rPr>
              <a:t>jmp</a:t>
            </a:r>
            <a:r>
              <a:rPr lang="en-US" sz="1400" dirty="0">
                <a:latin typeface="Monaco" charset="0"/>
                <a:ea typeface="Calibri" charset="0"/>
                <a:cs typeface="Times New Roman" charset="0"/>
              </a:rPr>
              <a:t>  </a:t>
            </a:r>
            <a:r>
              <a:rPr lang="en-US" sz="1400" dirty="0" smtClean="0">
                <a:latin typeface="Monaco" charset="0"/>
                <a:ea typeface="Calibri" charset="0"/>
                <a:cs typeface="Times New Roman" charset="0"/>
              </a:rPr>
              <a:t>one</a:t>
            </a:r>
            <a:endParaRPr lang="en-US" sz="1400" dirty="0">
              <a:latin typeface="Monaco" charset="0"/>
              <a:ea typeface="Calibri" charset="0"/>
              <a:cs typeface="Times New Roma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52549" y="5896834"/>
            <a:ext cx="45720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r>
              <a:rPr lang="it-IT" dirty="0" err="1">
                <a:solidFill>
                  <a:srgbClr val="000000"/>
                </a:solidFill>
                <a:latin typeface="Menlo-Regular" charset="0"/>
              </a:rPr>
              <a:t>one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:    </a:t>
            </a:r>
            <a:r>
              <a:rPr lang="it-IT" dirty="0" err="1">
                <a:solidFill>
                  <a:srgbClr val="000000"/>
                </a:solidFill>
                <a:latin typeface="Menlo-Regular" charset="0"/>
              </a:rPr>
              <a:t>lds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 r20, PORTD</a:t>
            </a:r>
          </a:p>
          <a:p>
            <a:r>
              <a:rPr lang="fi-FI" dirty="0">
                <a:solidFill>
                  <a:srgbClr val="000000"/>
                </a:solidFill>
                <a:latin typeface="Menlo-Regular" charset="0"/>
              </a:rPr>
              <a:t>	 </a:t>
            </a:r>
            <a:r>
              <a:rPr lang="fi-FI" dirty="0" err="1">
                <a:solidFill>
                  <a:srgbClr val="000000"/>
                </a:solidFill>
                <a:latin typeface="Menlo-Regular" charset="0"/>
              </a:rPr>
              <a:t>cpi</a:t>
            </a:r>
            <a:r>
              <a:rPr lang="fi-FI" dirty="0">
                <a:solidFill>
                  <a:srgbClr val="000000"/>
                </a:solidFill>
                <a:latin typeface="Menlo-Regular" charset="0"/>
              </a:rPr>
              <a:t> r20, 0x00</a:t>
            </a:r>
          </a:p>
          <a:p>
            <a:r>
              <a:rPr lang="fi-FI" dirty="0">
                <a:solidFill>
                  <a:srgbClr val="000000"/>
                </a:solidFill>
                <a:latin typeface="Menlo-Regular" charset="0"/>
              </a:rPr>
              <a:t>	 </a:t>
            </a:r>
            <a:r>
              <a:rPr lang="fi-FI" dirty="0" err="1">
                <a:solidFill>
                  <a:srgbClr val="000000"/>
                </a:solidFill>
                <a:latin typeface="Menlo-Regular" charset="0"/>
              </a:rPr>
              <a:t>breq</a:t>
            </a:r>
            <a:r>
              <a:rPr lang="fi-FI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fi-FI" dirty="0" err="1">
                <a:solidFill>
                  <a:srgbClr val="000000"/>
                </a:solidFill>
                <a:latin typeface="Menlo-Regular" charset="0"/>
              </a:rPr>
              <a:t>two</a:t>
            </a:r>
            <a:endParaRPr lang="fi-FI" dirty="0">
              <a:solidFill>
                <a:srgbClr val="000000"/>
              </a:solidFill>
              <a:latin typeface="Menlo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783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AVR Interrupts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549" y="1221580"/>
            <a:ext cx="8551817" cy="5407820"/>
          </a:xfrm>
        </p:spPr>
        <p:txBody>
          <a:bodyPr>
            <a:normAutofit/>
          </a:bodyPr>
          <a:lstStyle/>
          <a:p>
            <a:r>
              <a:rPr lang="en-US" dirty="0"/>
              <a:t>A</a:t>
            </a:r>
            <a:r>
              <a:rPr lang="en-US" dirty="0" smtClean="0"/>
              <a:t>n</a:t>
            </a:r>
            <a:r>
              <a:rPr lang="en-US" dirty="0"/>
              <a:t> </a:t>
            </a:r>
            <a:r>
              <a:rPr lang="en-US" b="1" dirty="0"/>
              <a:t>interrupt</a:t>
            </a:r>
            <a:r>
              <a:rPr lang="en-US" dirty="0"/>
              <a:t> is a signal to the </a:t>
            </a:r>
            <a:r>
              <a:rPr lang="en-US" dirty="0">
                <a:hlinkClick r:id="rId2" tooltip="Central processing unit"/>
              </a:rPr>
              <a:t>processor</a:t>
            </a:r>
            <a:r>
              <a:rPr lang="en-US" dirty="0"/>
              <a:t> emitted by hardware or software indicating an event that needs immediate </a:t>
            </a:r>
            <a:r>
              <a:rPr lang="en-US" dirty="0" smtClean="0"/>
              <a:t>attention</a:t>
            </a:r>
          </a:p>
          <a:p>
            <a:r>
              <a:rPr lang="en-US" dirty="0" smtClean="0"/>
              <a:t>An </a:t>
            </a:r>
            <a:r>
              <a:rPr lang="en-US" dirty="0"/>
              <a:t>interrupt alerts the processor to a high-priority condition requiring the interruption of the current code the processor is executing.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Basically </a:t>
            </a:r>
            <a:r>
              <a:rPr lang="en-US" dirty="0"/>
              <a:t>can be divided into internal and external </a:t>
            </a:r>
            <a:r>
              <a:rPr lang="en-US" dirty="0" smtClean="0"/>
              <a:t>interrupts</a:t>
            </a:r>
          </a:p>
          <a:p>
            <a:endParaRPr lang="en-US" dirty="0" smtClean="0"/>
          </a:p>
          <a:p>
            <a:r>
              <a:rPr lang="en-US" dirty="0" smtClean="0"/>
              <a:t>Hardware </a:t>
            </a:r>
            <a:r>
              <a:rPr lang="en-US" dirty="0"/>
              <a:t>is used to recognize interrupts </a:t>
            </a:r>
          </a:p>
        </p:txBody>
      </p:sp>
    </p:spTree>
    <p:extLst>
      <p:ext uri="{BB962C8B-B14F-4D97-AF65-F5344CB8AC3E}">
        <p14:creationId xmlns:p14="http://schemas.microsoft.com/office/powerpoint/2010/main" val="171379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AVR Interrupts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549" y="1221580"/>
            <a:ext cx="8551817" cy="5407820"/>
          </a:xfrm>
        </p:spPr>
        <p:txBody>
          <a:bodyPr>
            <a:normAutofit/>
          </a:bodyPr>
          <a:lstStyle/>
          <a:p>
            <a:r>
              <a:rPr lang="en-US" dirty="0" smtClean="0"/>
              <a:t>To </a:t>
            </a:r>
            <a:r>
              <a:rPr lang="en-US" dirty="0"/>
              <a:t>enable an interrupt, two control bits must be set </a:t>
            </a:r>
            <a:endParaRPr lang="en-US" dirty="0" smtClean="0"/>
          </a:p>
          <a:p>
            <a:pPr lvl="1"/>
            <a:r>
              <a:rPr lang="en-US" dirty="0" smtClean="0"/>
              <a:t> </a:t>
            </a:r>
            <a:r>
              <a:rPr lang="en-US" dirty="0"/>
              <a:t>the </a:t>
            </a:r>
            <a:r>
              <a:rPr lang="en-US" b="1" dirty="0"/>
              <a:t>Global Interrupt Enable </a:t>
            </a:r>
            <a:r>
              <a:rPr lang="en-US" dirty="0"/>
              <a:t>bit (I bit) in the Status Register </a:t>
            </a:r>
          </a:p>
          <a:p>
            <a:pPr lvl="2"/>
            <a:r>
              <a:rPr lang="en-US" dirty="0" smtClean="0"/>
              <a:t>Using </a:t>
            </a:r>
            <a:r>
              <a:rPr lang="en-US" b="1" dirty="0" err="1"/>
              <a:t>sei</a:t>
            </a:r>
            <a:r>
              <a:rPr lang="en-US" b="1" dirty="0"/>
              <a:t> </a:t>
            </a:r>
            <a:r>
              <a:rPr lang="en-US" dirty="0"/>
              <a:t>instruction </a:t>
            </a:r>
            <a:endParaRPr lang="en-US" b="1" dirty="0" smtClean="0"/>
          </a:p>
          <a:p>
            <a:pPr lvl="1"/>
            <a:r>
              <a:rPr lang="en-US" dirty="0" smtClean="0"/>
              <a:t> </a:t>
            </a:r>
            <a:r>
              <a:rPr lang="en-US" dirty="0"/>
              <a:t>the </a:t>
            </a:r>
            <a:r>
              <a:rPr lang="en-US" b="1" dirty="0"/>
              <a:t>enable bit for that </a:t>
            </a:r>
            <a:r>
              <a:rPr lang="en-US" b="1" dirty="0" smtClean="0"/>
              <a:t>interrupt</a:t>
            </a:r>
          </a:p>
          <a:p>
            <a:pPr lvl="1"/>
            <a:endParaRPr lang="en-US" b="1" dirty="0" smtClean="0"/>
          </a:p>
          <a:p>
            <a:r>
              <a:rPr lang="en-US" dirty="0" smtClean="0"/>
              <a:t>To </a:t>
            </a:r>
            <a:r>
              <a:rPr lang="en-US" dirty="0"/>
              <a:t>disable all </a:t>
            </a:r>
            <a:r>
              <a:rPr lang="en-US" dirty="0" err="1"/>
              <a:t>maskable</a:t>
            </a:r>
            <a:r>
              <a:rPr lang="en-US" dirty="0"/>
              <a:t> interrupts, reset the I bit in </a:t>
            </a:r>
            <a:r>
              <a:rPr lang="en-US" dirty="0" smtClean="0"/>
              <a:t>SREG</a:t>
            </a:r>
          </a:p>
          <a:p>
            <a:pPr lvl="1"/>
            <a:r>
              <a:rPr lang="en-US" dirty="0" smtClean="0"/>
              <a:t>Using </a:t>
            </a:r>
            <a:r>
              <a:rPr lang="en-US" b="1" dirty="0"/>
              <a:t>cli</a:t>
            </a:r>
            <a:r>
              <a:rPr lang="en-US" dirty="0"/>
              <a:t> instruction 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Priority </a:t>
            </a:r>
            <a:r>
              <a:rPr lang="en-US" dirty="0"/>
              <a:t>of interrupts is used to handle multiple simultaneous interrupts</a:t>
            </a:r>
          </a:p>
        </p:txBody>
      </p:sp>
    </p:spTree>
    <p:extLst>
      <p:ext uri="{BB962C8B-B14F-4D97-AF65-F5344CB8AC3E}">
        <p14:creationId xmlns:p14="http://schemas.microsoft.com/office/powerpoint/2010/main" val="166686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Global Interrupt Flag - </a:t>
            </a:r>
            <a:r>
              <a:rPr lang="en-US" dirty="0" err="1"/>
              <a:t>sei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549" y="1221580"/>
            <a:ext cx="8551817" cy="2207420"/>
          </a:xfrm>
        </p:spPr>
        <p:txBody>
          <a:bodyPr>
            <a:normAutofit/>
          </a:bodyPr>
          <a:lstStyle/>
          <a:p>
            <a:r>
              <a:rPr lang="en-US" dirty="0"/>
              <a:t>Sets the global interrupt flag (I) in SREG. The instruction following SEI will be executed before any pending interrupts.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0" y="3105835"/>
            <a:ext cx="6629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s</a:t>
            </a:r>
            <a:r>
              <a:rPr lang="en-US" dirty="0" err="1" smtClean="0"/>
              <a:t>ei</a:t>
            </a:r>
            <a:r>
              <a:rPr lang="en-US" dirty="0" smtClean="0"/>
              <a:t>	 </a:t>
            </a:r>
            <a:r>
              <a:rPr lang="en-US" dirty="0"/>
              <a:t>; set global interrupt </a:t>
            </a:r>
            <a:r>
              <a:rPr lang="en-US" dirty="0" smtClean="0"/>
              <a:t>enable</a:t>
            </a:r>
          </a:p>
          <a:p>
            <a:r>
              <a:rPr lang="en-US" dirty="0" smtClean="0"/>
              <a:t>sleep 	; enter </a:t>
            </a:r>
            <a:r>
              <a:rPr lang="en-US" dirty="0"/>
              <a:t>sleep state, waiting for an interrupt</a:t>
            </a:r>
          </a:p>
        </p:txBody>
      </p:sp>
    </p:spTree>
    <p:extLst>
      <p:ext uri="{BB962C8B-B14F-4D97-AF65-F5344CB8AC3E}">
        <p14:creationId xmlns:p14="http://schemas.microsoft.com/office/powerpoint/2010/main" val="108677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 Global Interrupt Flag - cli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549" y="1221580"/>
            <a:ext cx="8551817" cy="2207420"/>
          </a:xfrm>
        </p:spPr>
        <p:txBody>
          <a:bodyPr>
            <a:normAutofit/>
          </a:bodyPr>
          <a:lstStyle/>
          <a:p>
            <a:r>
              <a:rPr lang="en-US" dirty="0"/>
              <a:t>Clears the Global interrupt flag in SREG. Interrupts will be immediately </a:t>
            </a:r>
            <a:r>
              <a:rPr lang="en-US" dirty="0" smtClean="0"/>
              <a:t>disabled.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0" y="3105835"/>
            <a:ext cx="6629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 r18, SREG </a:t>
            </a:r>
            <a:r>
              <a:rPr lang="en-US" dirty="0" smtClean="0"/>
              <a:t>	; </a:t>
            </a:r>
            <a:r>
              <a:rPr lang="en-US" dirty="0"/>
              <a:t>store SREG value </a:t>
            </a:r>
            <a:endParaRPr lang="en-US" dirty="0" smtClean="0"/>
          </a:p>
          <a:p>
            <a:r>
              <a:rPr lang="en-US" dirty="0" smtClean="0"/>
              <a:t>cli 		; </a:t>
            </a:r>
            <a:r>
              <a:rPr lang="en-US" dirty="0"/>
              <a:t>disable </a:t>
            </a:r>
            <a:r>
              <a:rPr lang="en-US" dirty="0" smtClean="0"/>
              <a:t>interrupts</a:t>
            </a:r>
          </a:p>
          <a:p>
            <a:r>
              <a:rPr lang="en-US" dirty="0" smtClean="0"/>
              <a:t>		; </a:t>
            </a:r>
            <a:r>
              <a:rPr lang="en-US" dirty="0"/>
              <a:t>do something very important here out </a:t>
            </a:r>
            <a:endParaRPr lang="en-US" dirty="0" smtClean="0"/>
          </a:p>
          <a:p>
            <a:r>
              <a:rPr lang="en-US" dirty="0" smtClean="0"/>
              <a:t>SREG</a:t>
            </a:r>
            <a:r>
              <a:rPr lang="en-US" dirty="0"/>
              <a:t>, r18 </a:t>
            </a:r>
            <a:r>
              <a:rPr lang="en-US" dirty="0" smtClean="0"/>
              <a:t>	; </a:t>
            </a:r>
            <a:r>
              <a:rPr lang="en-US" dirty="0"/>
              <a:t>restore SREG value</a:t>
            </a:r>
          </a:p>
        </p:txBody>
      </p:sp>
    </p:spTree>
    <p:extLst>
      <p:ext uri="{BB962C8B-B14F-4D97-AF65-F5344CB8AC3E}">
        <p14:creationId xmlns:p14="http://schemas.microsoft.com/office/powerpoint/2010/main" val="100877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Interrupt Register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External </a:t>
            </a:r>
            <a:r>
              <a:rPr lang="en-US" dirty="0"/>
              <a:t>Interrupt Control Register A (EICRA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External Interrupt Mask Register (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EIMSK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457" y="2302272"/>
            <a:ext cx="5842000" cy="139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5008564"/>
            <a:ext cx="76962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675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External Interrupt Mask </a:t>
            </a:r>
            <a:r>
              <a:rPr lang="en-US" dirty="0" smtClean="0"/>
              <a:t>Register (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EIMSK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976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 Led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362200"/>
            <a:ext cx="4588139" cy="30695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1981200"/>
            <a:ext cx="2923481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8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Interrupts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interrupt execution response for all the enabled AVR interrupts is basically five clock cycles minimum. </a:t>
            </a:r>
            <a:endParaRPr lang="en-US" dirty="0" smtClean="0"/>
          </a:p>
          <a:p>
            <a:endParaRPr lang="en-US" dirty="0" smtClean="0"/>
          </a:p>
          <a:p>
            <a:pPr lvl="1"/>
            <a:r>
              <a:rPr lang="en-US" dirty="0" smtClean="0"/>
              <a:t>For </a:t>
            </a:r>
            <a:r>
              <a:rPr lang="en-US" dirty="0"/>
              <a:t>saving the Program Counter (2 clock cycles) 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For jumping </a:t>
            </a:r>
            <a:r>
              <a:rPr lang="en-US" dirty="0"/>
              <a:t>to the interrupt routine (3 clock cycles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priority of an interrupt is based on the position of its vector in the program </a:t>
            </a:r>
            <a:r>
              <a:rPr lang="en-US" dirty="0" smtClean="0"/>
              <a:t>memory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lower the address the higher is the priority level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RESET </a:t>
            </a:r>
            <a:r>
              <a:rPr lang="en-US" dirty="0"/>
              <a:t>has the highest priority</a:t>
            </a:r>
          </a:p>
        </p:txBody>
      </p:sp>
    </p:spTree>
    <p:extLst>
      <p:ext uri="{BB962C8B-B14F-4D97-AF65-F5344CB8AC3E}">
        <p14:creationId xmlns:p14="http://schemas.microsoft.com/office/powerpoint/2010/main" val="2764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LED </a:t>
            </a:r>
            <a:r>
              <a:rPr lang="mr-IN" dirty="0" smtClean="0"/>
              <a:t>–</a:t>
            </a:r>
            <a:r>
              <a:rPr lang="en-US" dirty="0" smtClean="0"/>
              <a:t> Interrupts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77949" y="1371600"/>
            <a:ext cx="4572000" cy="477053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Menlo-Regular" charset="0"/>
              </a:rPr>
              <a:t>#include </a:t>
            </a:r>
            <a:r>
              <a:rPr lang="en-US" sz="1600" dirty="0">
                <a:solidFill>
                  <a:srgbClr val="A31515"/>
                </a:solidFill>
                <a:latin typeface="Menlo-Regular" charset="0"/>
              </a:rPr>
              <a:t>&lt;</a:t>
            </a:r>
            <a:r>
              <a:rPr lang="en-US" sz="1600" dirty="0" err="1">
                <a:solidFill>
                  <a:srgbClr val="A31515"/>
                </a:solidFill>
                <a:latin typeface="Menlo-Regular" charset="0"/>
              </a:rPr>
              <a:t>avr</a:t>
            </a:r>
            <a:r>
              <a:rPr lang="en-US" sz="1600" dirty="0">
                <a:solidFill>
                  <a:srgbClr val="A31515"/>
                </a:solidFill>
                <a:latin typeface="Menlo-Regular" charset="0"/>
              </a:rPr>
              <a:t>/</a:t>
            </a:r>
            <a:r>
              <a:rPr lang="en-US" sz="1600" dirty="0" err="1">
                <a:solidFill>
                  <a:srgbClr val="A31515"/>
                </a:solidFill>
                <a:latin typeface="Menlo-Regular" charset="0"/>
              </a:rPr>
              <a:t>interrupt.h</a:t>
            </a:r>
            <a:r>
              <a:rPr lang="en-US" sz="1600" dirty="0">
                <a:solidFill>
                  <a:srgbClr val="A31515"/>
                </a:solidFill>
                <a:latin typeface="Menlo-Regular" charset="0"/>
              </a:rPr>
              <a:t>&gt;</a:t>
            </a:r>
            <a:endParaRPr lang="en-US" sz="1600" dirty="0">
              <a:solidFill>
                <a:srgbClr val="0000FF"/>
              </a:solidFill>
              <a:latin typeface="Menlo-Regular" charset="0"/>
            </a:endParaRPr>
          </a:p>
          <a:p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.text</a:t>
            </a: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.global setup</a:t>
            </a: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.global loop</a:t>
            </a: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.global INT0_vect</a:t>
            </a:r>
          </a:p>
          <a:p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setup: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en-US" sz="1600" dirty="0" err="1" smtClean="0">
                <a:solidFill>
                  <a:srgbClr val="000000"/>
                </a:solidFill>
                <a:latin typeface="Menlo-Regular" charset="0"/>
              </a:rPr>
              <a:t>clr</a:t>
            </a:r>
            <a:r>
              <a:rPr lang="en-US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r20 </a:t>
            </a:r>
            <a:endParaRPr lang="en-US" sz="1600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 smtClean="0">
                <a:solidFill>
                  <a:srgbClr val="008000"/>
                </a:solidFill>
                <a:latin typeface="Menlo-Regular" charset="0"/>
              </a:rPr>
              <a:t>// </a:t>
            </a:r>
            <a:r>
              <a:rPr lang="en-US" sz="1600" dirty="0">
                <a:solidFill>
                  <a:srgbClr val="008000"/>
                </a:solidFill>
                <a:latin typeface="Menlo-Regular" charset="0"/>
              </a:rPr>
              <a:t>value indicate the pin13 status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en-US" sz="1600" dirty="0" err="1" smtClean="0">
                <a:solidFill>
                  <a:srgbClr val="000000"/>
                </a:solidFill>
                <a:latin typeface="Menlo-Regular" charset="0"/>
              </a:rPr>
              <a:t>clr</a:t>
            </a:r>
            <a:r>
              <a:rPr lang="en-US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r16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en-US" sz="1600" dirty="0" err="1" smtClean="0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en-US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Menlo-Regular" charset="0"/>
              </a:rPr>
              <a:t>DDRD, r16 </a:t>
            </a:r>
            <a:endParaRPr lang="en-US" sz="1600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600" dirty="0" smtClean="0">
                <a:solidFill>
                  <a:srgbClr val="008000"/>
                </a:solidFill>
                <a:latin typeface="Menlo-Regular" charset="0"/>
              </a:rPr>
              <a:t>// </a:t>
            </a:r>
            <a:r>
              <a:rPr lang="en-US" sz="1600" dirty="0">
                <a:solidFill>
                  <a:srgbClr val="008000"/>
                </a:solidFill>
                <a:latin typeface="Menlo-Regular" charset="0"/>
              </a:rPr>
              <a:t>set </a:t>
            </a:r>
            <a:r>
              <a:rPr lang="en-US" sz="1600" dirty="0" err="1">
                <a:solidFill>
                  <a:srgbClr val="008000"/>
                </a:solidFill>
                <a:latin typeface="Menlo-Regular" charset="0"/>
              </a:rPr>
              <a:t>portD</a:t>
            </a:r>
            <a:r>
              <a:rPr lang="en-US" sz="1600" dirty="0">
                <a:solidFill>
                  <a:srgbClr val="008000"/>
                </a:solidFill>
                <a:latin typeface="Menlo-Regular" charset="0"/>
              </a:rPr>
              <a:t> as input</a:t>
            </a:r>
            <a:endParaRPr lang="en-US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nb-NO" sz="1600" dirty="0" smtClean="0">
                <a:solidFill>
                  <a:srgbClr val="000000"/>
                </a:solidFill>
                <a:latin typeface="Menlo-Regular" charset="0"/>
              </a:rPr>
              <a:t>	ser </a:t>
            </a:r>
            <a:r>
              <a:rPr lang="nb-NO" sz="1600" dirty="0">
                <a:solidFill>
                  <a:srgbClr val="000000"/>
                </a:solidFill>
                <a:latin typeface="Menlo-Regular" charset="0"/>
              </a:rPr>
              <a:t>r16</a:t>
            </a:r>
          </a:p>
          <a:p>
            <a:endParaRPr lang="nb-NO" sz="1600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nb-NO" sz="16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nb-NO" sz="1600" dirty="0" err="1" smtClean="0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nb-NO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nb-NO" sz="1600" dirty="0">
                <a:solidFill>
                  <a:srgbClr val="000000"/>
                </a:solidFill>
                <a:latin typeface="Menlo-Regular" charset="0"/>
              </a:rPr>
              <a:t>DDRB, r16 </a:t>
            </a:r>
            <a:endParaRPr lang="nb-NO" sz="1600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nb-NO" sz="1600" dirty="0" smtClean="0">
                <a:solidFill>
                  <a:srgbClr val="008000"/>
                </a:solidFill>
                <a:latin typeface="Menlo-Regular" charset="0"/>
              </a:rPr>
              <a:t>// </a:t>
            </a:r>
            <a:r>
              <a:rPr lang="nb-NO" sz="1600" dirty="0" err="1">
                <a:solidFill>
                  <a:srgbClr val="008000"/>
                </a:solidFill>
                <a:latin typeface="Menlo-Regular" charset="0"/>
              </a:rPr>
              <a:t>set</a:t>
            </a:r>
            <a:r>
              <a:rPr lang="nb-NO" sz="1600" dirty="0">
                <a:solidFill>
                  <a:srgbClr val="008000"/>
                </a:solidFill>
                <a:latin typeface="Menlo-Regular" charset="0"/>
              </a:rPr>
              <a:t> </a:t>
            </a:r>
            <a:r>
              <a:rPr lang="nb-NO" sz="1600" dirty="0" err="1">
                <a:solidFill>
                  <a:srgbClr val="008000"/>
                </a:solidFill>
                <a:latin typeface="Menlo-Regular" charset="0"/>
              </a:rPr>
              <a:t>portB</a:t>
            </a:r>
            <a:r>
              <a:rPr lang="nb-NO" sz="1600" dirty="0">
                <a:solidFill>
                  <a:srgbClr val="008000"/>
                </a:solidFill>
                <a:latin typeface="Menlo-Regular" charset="0"/>
              </a:rPr>
              <a:t> as output</a:t>
            </a:r>
            <a:endParaRPr lang="nb-NO" sz="16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it-IT" sz="16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sz="1600" dirty="0" err="1" smtClean="0">
                <a:solidFill>
                  <a:srgbClr val="000000"/>
                </a:solidFill>
                <a:latin typeface="Menlo-Regular" charset="0"/>
              </a:rPr>
              <a:t>ldi</a:t>
            </a:r>
            <a:r>
              <a:rPr lang="it-IT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sz="1600" dirty="0">
                <a:solidFill>
                  <a:srgbClr val="000000"/>
                </a:solidFill>
                <a:latin typeface="Menlo-Regular" charset="0"/>
              </a:rPr>
              <a:t>r16, 0b00100000</a:t>
            </a:r>
          </a:p>
          <a:p>
            <a:r>
              <a:rPr lang="it-IT" sz="16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sz="1600" dirty="0" err="1" smtClean="0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it-IT" sz="16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sz="1600" dirty="0">
                <a:solidFill>
                  <a:srgbClr val="000000"/>
                </a:solidFill>
                <a:latin typeface="Menlo-Regular" charset="0"/>
              </a:rPr>
              <a:t>PORTB, r16</a:t>
            </a:r>
          </a:p>
        </p:txBody>
      </p:sp>
      <p:sp>
        <p:nvSpPr>
          <p:cNvPr id="5" name="Rectangle 4"/>
          <p:cNvSpPr/>
          <p:nvPr/>
        </p:nvSpPr>
        <p:spPr>
          <a:xfrm>
            <a:off x="5194300" y="1371600"/>
            <a:ext cx="39624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00"/>
                </a:solidFill>
                <a:latin typeface="Menlo-Regular" charset="0"/>
              </a:rPr>
              <a:t>sei</a:t>
            </a:r>
            <a:endParaRPr lang="en-US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it-IT" sz="1400" dirty="0" err="1">
                <a:solidFill>
                  <a:srgbClr val="000000"/>
                </a:solidFill>
                <a:latin typeface="Menlo-Regular" charset="0"/>
              </a:rPr>
              <a:t>ldi</a:t>
            </a:r>
            <a:r>
              <a:rPr lang="it-IT" sz="1400" dirty="0">
                <a:solidFill>
                  <a:srgbClr val="000000"/>
                </a:solidFill>
                <a:latin typeface="Menlo-Regular" charset="0"/>
              </a:rPr>
              <a:t> r16, 0b00000001</a:t>
            </a:r>
          </a:p>
          <a:p>
            <a:r>
              <a:rPr lang="it-IT" sz="1400" dirty="0" err="1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it-IT" sz="1400" dirty="0">
                <a:solidFill>
                  <a:srgbClr val="000000"/>
                </a:solidFill>
                <a:latin typeface="Menlo-Regular" charset="0"/>
              </a:rPr>
              <a:t> EIMSK, r16  </a:t>
            </a:r>
            <a:endParaRPr lang="it-IT" sz="1400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it-IT" sz="1400" dirty="0" smtClean="0">
                <a:solidFill>
                  <a:srgbClr val="008000"/>
                </a:solidFill>
                <a:latin typeface="Menlo-Regular" charset="0"/>
              </a:rPr>
              <a:t>// </a:t>
            </a:r>
            <a:r>
              <a:rPr lang="it-IT" sz="1400" dirty="0">
                <a:solidFill>
                  <a:srgbClr val="008000"/>
                </a:solidFill>
                <a:latin typeface="Menlo-Regular" charset="0"/>
              </a:rPr>
              <a:t>set interrupt </a:t>
            </a:r>
            <a:r>
              <a:rPr lang="it-IT" sz="1400" dirty="0" err="1">
                <a:solidFill>
                  <a:srgbClr val="008000"/>
                </a:solidFill>
                <a:latin typeface="Menlo-Regular" charset="0"/>
              </a:rPr>
              <a:t>mask</a:t>
            </a:r>
            <a:r>
              <a:rPr lang="it-IT" sz="1400" dirty="0">
                <a:solidFill>
                  <a:srgbClr val="008000"/>
                </a:solidFill>
                <a:latin typeface="Menlo-Regular" charset="0"/>
              </a:rPr>
              <a:t> </a:t>
            </a:r>
            <a:r>
              <a:rPr lang="it-IT" sz="1400" dirty="0" err="1">
                <a:solidFill>
                  <a:srgbClr val="008000"/>
                </a:solidFill>
                <a:latin typeface="Menlo-Regular" charset="0"/>
              </a:rPr>
              <a:t>as</a:t>
            </a:r>
            <a:r>
              <a:rPr lang="it-IT" sz="1400" dirty="0">
                <a:solidFill>
                  <a:srgbClr val="008000"/>
                </a:solidFill>
                <a:latin typeface="Menlo-Regular" charset="0"/>
              </a:rPr>
              <a:t> INT0</a:t>
            </a:r>
            <a:endParaRPr lang="it-IT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it-IT" sz="1400" dirty="0" err="1">
                <a:solidFill>
                  <a:srgbClr val="000000"/>
                </a:solidFill>
                <a:latin typeface="Menlo-Regular" charset="0"/>
              </a:rPr>
              <a:t>ldi</a:t>
            </a:r>
            <a:r>
              <a:rPr lang="it-IT" sz="1400" dirty="0">
                <a:solidFill>
                  <a:srgbClr val="000000"/>
                </a:solidFill>
                <a:latin typeface="Menlo-Regular" charset="0"/>
              </a:rPr>
              <a:t> r16, 0b00000011</a:t>
            </a:r>
          </a:p>
          <a:p>
            <a:r>
              <a:rPr lang="it-IT" sz="1400" dirty="0" err="1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it-IT" sz="1400" dirty="0">
                <a:solidFill>
                  <a:srgbClr val="000000"/>
                </a:solidFill>
                <a:latin typeface="Menlo-Regular" charset="0"/>
              </a:rPr>
              <a:t> EICRA, r16 </a:t>
            </a:r>
            <a:endParaRPr lang="it-IT" sz="1400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it-IT" sz="1400" dirty="0" smtClean="0">
                <a:solidFill>
                  <a:srgbClr val="008000"/>
                </a:solidFill>
                <a:latin typeface="Menlo-Regular" charset="0"/>
              </a:rPr>
              <a:t>// </a:t>
            </a:r>
            <a:r>
              <a:rPr lang="it-IT" sz="1400" dirty="0">
                <a:solidFill>
                  <a:srgbClr val="008000"/>
                </a:solidFill>
                <a:latin typeface="Menlo-Regular" charset="0"/>
              </a:rPr>
              <a:t>set the EICRA to </a:t>
            </a:r>
            <a:r>
              <a:rPr lang="it-IT" sz="1400" dirty="0" err="1">
                <a:solidFill>
                  <a:srgbClr val="008000"/>
                </a:solidFill>
                <a:latin typeface="Menlo-Regular" charset="0"/>
              </a:rPr>
              <a:t>response</a:t>
            </a:r>
            <a:r>
              <a:rPr lang="it-IT" sz="1400" dirty="0">
                <a:solidFill>
                  <a:srgbClr val="008000"/>
                </a:solidFill>
                <a:latin typeface="Menlo-Regular" charset="0"/>
              </a:rPr>
              <a:t> to </a:t>
            </a:r>
            <a:r>
              <a:rPr lang="it-IT" sz="1400" dirty="0" err="1">
                <a:solidFill>
                  <a:srgbClr val="008000"/>
                </a:solidFill>
                <a:latin typeface="Menlo-Regular" charset="0"/>
              </a:rPr>
              <a:t>rising</a:t>
            </a:r>
            <a:r>
              <a:rPr lang="it-IT" sz="1400" dirty="0">
                <a:solidFill>
                  <a:srgbClr val="008000"/>
                </a:solidFill>
                <a:latin typeface="Menlo-Regular" charset="0"/>
              </a:rPr>
              <a:t> </a:t>
            </a:r>
            <a:r>
              <a:rPr lang="it-IT" sz="1400" dirty="0" err="1">
                <a:solidFill>
                  <a:srgbClr val="008000"/>
                </a:solidFill>
                <a:latin typeface="Menlo-Regular" charset="0"/>
              </a:rPr>
              <a:t>edge</a:t>
            </a:r>
            <a:r>
              <a:rPr lang="it-IT" sz="1400" dirty="0">
                <a:solidFill>
                  <a:srgbClr val="008000"/>
                </a:solidFill>
                <a:latin typeface="Menlo-Regular" charset="0"/>
              </a:rPr>
              <a:t> of INT0</a:t>
            </a:r>
            <a:endParaRPr lang="it-IT" sz="1400" dirty="0">
              <a:solidFill>
                <a:srgbClr val="000000"/>
              </a:solidFill>
              <a:latin typeface="Menlo-Regular" charset="0"/>
            </a:endParaRPr>
          </a:p>
          <a:p>
            <a:endParaRPr lang="it-IT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it-IT" sz="1400" dirty="0" err="1">
                <a:solidFill>
                  <a:srgbClr val="000000"/>
                </a:solidFill>
                <a:latin typeface="Menlo-Regular" charset="0"/>
              </a:rPr>
              <a:t>loop</a:t>
            </a:r>
            <a:r>
              <a:rPr lang="it-IT" sz="1400" dirty="0">
                <a:solidFill>
                  <a:srgbClr val="000000"/>
                </a:solidFill>
                <a:latin typeface="Menlo-Regular" charset="0"/>
              </a:rPr>
              <a:t>:</a:t>
            </a:r>
          </a:p>
          <a:p>
            <a:r>
              <a:rPr lang="it-IT" sz="14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sz="1400" dirty="0" err="1" smtClean="0">
                <a:solidFill>
                  <a:srgbClr val="000000"/>
                </a:solidFill>
                <a:latin typeface="Menlo-Regular" charset="0"/>
              </a:rPr>
              <a:t>rjmp</a:t>
            </a:r>
            <a:r>
              <a:rPr lang="it-IT" sz="14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Menlo-Regular" charset="0"/>
              </a:rPr>
              <a:t>loop</a:t>
            </a:r>
            <a:endParaRPr lang="en-US" sz="14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4849949" y="1371600"/>
            <a:ext cx="0" cy="472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5257800" y="4038600"/>
            <a:ext cx="4572000" cy="24622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Menlo-Regular" charset="0"/>
              </a:rPr>
              <a:t>INT0_vect:</a:t>
            </a:r>
          </a:p>
          <a:p>
            <a:r>
              <a:rPr lang="mr-IN" sz="14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mr-IN" sz="1400" dirty="0" err="1">
                <a:solidFill>
                  <a:srgbClr val="000000"/>
                </a:solidFill>
                <a:latin typeface="Menlo-Regular" charset="0"/>
              </a:rPr>
              <a:t>lds</a:t>
            </a:r>
            <a:r>
              <a:rPr lang="mr-IN" sz="1400" dirty="0">
                <a:solidFill>
                  <a:srgbClr val="000000"/>
                </a:solidFill>
                <a:latin typeface="Menlo-Regular" charset="0"/>
              </a:rPr>
              <a:t> r20, PORTB</a:t>
            </a:r>
          </a:p>
          <a:p>
            <a:r>
              <a:rPr lang="mr-IN" sz="14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mr-IN" sz="1400" dirty="0" err="1">
                <a:solidFill>
                  <a:srgbClr val="000000"/>
                </a:solidFill>
                <a:latin typeface="Menlo-Regular" charset="0"/>
              </a:rPr>
              <a:t>cpi</a:t>
            </a:r>
            <a:r>
              <a:rPr lang="mr-IN" sz="1400" dirty="0">
                <a:solidFill>
                  <a:srgbClr val="000000"/>
                </a:solidFill>
                <a:latin typeface="Menlo-Regular" charset="0"/>
              </a:rPr>
              <a:t> r20, 0x00</a:t>
            </a:r>
          </a:p>
          <a:p>
            <a:r>
              <a:rPr lang="en-US" sz="14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Menlo-Regular" charset="0"/>
              </a:rPr>
              <a:t>breq</a:t>
            </a:r>
            <a:r>
              <a:rPr lang="en-US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Menlo-Regular" charset="0"/>
              </a:rPr>
              <a:t>lightup</a:t>
            </a:r>
            <a:endParaRPr lang="en-US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mr-IN" sz="14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mr-IN" sz="1400" dirty="0" err="1">
                <a:solidFill>
                  <a:srgbClr val="000000"/>
                </a:solidFill>
                <a:latin typeface="Menlo-Regular" charset="0"/>
              </a:rPr>
              <a:t>clr</a:t>
            </a:r>
            <a:r>
              <a:rPr lang="mr-IN" sz="1400" dirty="0">
                <a:solidFill>
                  <a:srgbClr val="000000"/>
                </a:solidFill>
                <a:latin typeface="Menlo-Regular" charset="0"/>
              </a:rPr>
              <a:t> r16</a:t>
            </a:r>
          </a:p>
          <a:p>
            <a:r>
              <a:rPr lang="mr-IN" sz="14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mr-IN" sz="1400" dirty="0" err="1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mr-IN" sz="1400" dirty="0">
                <a:solidFill>
                  <a:srgbClr val="000000"/>
                </a:solidFill>
                <a:latin typeface="Menlo-Regular" charset="0"/>
              </a:rPr>
              <a:t> PORTB, r16</a:t>
            </a:r>
          </a:p>
          <a:p>
            <a:r>
              <a:rPr lang="mr-IN" sz="14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mr-IN" sz="1400" dirty="0" err="1">
                <a:solidFill>
                  <a:srgbClr val="000000"/>
                </a:solidFill>
                <a:latin typeface="Menlo-Regular" charset="0"/>
              </a:rPr>
              <a:t>reti</a:t>
            </a:r>
            <a:endParaRPr lang="mr-I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Menlo-Regular" charset="0"/>
              </a:rPr>
              <a:t>lightup</a:t>
            </a:r>
            <a:r>
              <a:rPr lang="en-US" sz="1400" dirty="0">
                <a:solidFill>
                  <a:srgbClr val="000000"/>
                </a:solidFill>
                <a:latin typeface="Menlo-Regular" charset="0"/>
              </a:rPr>
              <a:t>:</a:t>
            </a:r>
          </a:p>
          <a:p>
            <a:r>
              <a:rPr lang="it-IT" sz="14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it-IT" sz="1400" dirty="0" err="1">
                <a:solidFill>
                  <a:srgbClr val="000000"/>
                </a:solidFill>
                <a:latin typeface="Menlo-Regular" charset="0"/>
              </a:rPr>
              <a:t>ldi</a:t>
            </a:r>
            <a:r>
              <a:rPr lang="it-IT" sz="1400" dirty="0">
                <a:solidFill>
                  <a:srgbClr val="000000"/>
                </a:solidFill>
                <a:latin typeface="Menlo-Regular" charset="0"/>
              </a:rPr>
              <a:t> r16, 0b00100000</a:t>
            </a:r>
          </a:p>
          <a:p>
            <a:r>
              <a:rPr lang="mr-IN" sz="1400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mr-IN" sz="1400" dirty="0" err="1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mr-IN" sz="1400" dirty="0">
                <a:solidFill>
                  <a:srgbClr val="000000"/>
                </a:solidFill>
                <a:latin typeface="Menlo-Regular" charset="0"/>
              </a:rPr>
              <a:t> PORTB, r16</a:t>
            </a:r>
          </a:p>
          <a:p>
            <a:r>
              <a:rPr lang="en-US" sz="1400" dirty="0" err="1">
                <a:solidFill>
                  <a:srgbClr val="000000"/>
                </a:solidFill>
                <a:latin typeface="Menlo-Regular" charset="0"/>
              </a:rPr>
              <a:t>reti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1968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sketch_apr14a.s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#include "</a:t>
            </a:r>
            <a:r>
              <a:rPr lang="en-US" dirty="0" err="1" smtClean="0"/>
              <a:t>avr</a:t>
            </a:r>
            <a:r>
              <a:rPr lang="en-US" dirty="0" smtClean="0"/>
              <a:t>/</a:t>
            </a:r>
            <a:r>
              <a:rPr lang="en-US" dirty="0" err="1" smtClean="0"/>
              <a:t>io.h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r>
              <a:rPr lang="en-US" dirty="0" smtClean="0"/>
              <a:t>.</a:t>
            </a:r>
            <a:r>
              <a:rPr lang="en-US" dirty="0"/>
              <a:t>global </a:t>
            </a:r>
            <a:r>
              <a:rPr lang="en-US" dirty="0" smtClean="0"/>
              <a:t>loop</a:t>
            </a:r>
          </a:p>
          <a:p>
            <a:pPr marL="0" indent="0">
              <a:buNone/>
            </a:pPr>
            <a:r>
              <a:rPr lang="en-US" dirty="0" smtClean="0"/>
              <a:t>.</a:t>
            </a:r>
            <a:r>
              <a:rPr lang="en-US" dirty="0"/>
              <a:t>global </a:t>
            </a:r>
            <a:r>
              <a:rPr lang="en-US" dirty="0" smtClean="0"/>
              <a:t>setup</a:t>
            </a:r>
          </a:p>
          <a:p>
            <a:pPr marL="0" indent="0">
              <a:buNone/>
            </a:pPr>
            <a:r>
              <a:rPr lang="en-US" dirty="0" smtClean="0"/>
              <a:t>setup</a:t>
            </a:r>
            <a:r>
              <a:rPr lang="en-US" dirty="0"/>
              <a:t>: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/>
              <a:t>r16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sts</a:t>
            </a:r>
            <a:r>
              <a:rPr lang="en-US" dirty="0" smtClean="0"/>
              <a:t> </a:t>
            </a:r>
            <a:r>
              <a:rPr lang="en-US" dirty="0"/>
              <a:t>DDRB, r16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ret</a:t>
            </a:r>
          </a:p>
          <a:p>
            <a:pPr marL="0" indent="0">
              <a:buNone/>
            </a:pPr>
            <a:r>
              <a:rPr lang="en-US" dirty="0" smtClean="0"/>
              <a:t>loop</a:t>
            </a:r>
            <a:r>
              <a:rPr lang="en-US" dirty="0"/>
              <a:t>: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sts</a:t>
            </a:r>
            <a:r>
              <a:rPr lang="en-US" dirty="0" smtClean="0"/>
              <a:t> </a:t>
            </a:r>
            <a:r>
              <a:rPr lang="en-US" dirty="0"/>
              <a:t>PORTB, r16  	 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ret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5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Calculating a delay of 1 s</a:t>
            </a:r>
            <a:endParaRPr lang="en-US" b="0" dirty="0"/>
          </a:p>
        </p:txBody>
      </p:sp>
      <p:sp>
        <p:nvSpPr>
          <p:cNvPr id="6" name="Rectangle 5"/>
          <p:cNvSpPr/>
          <p:nvPr/>
        </p:nvSpPr>
        <p:spPr>
          <a:xfrm>
            <a:off x="5257800" y="1655832"/>
            <a:ext cx="3217817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rgbClr val="000000"/>
              </a:solidFill>
              <a:latin typeface="Menlo-Regular" charset="0"/>
            </a:endParaRPr>
          </a:p>
          <a:p>
            <a:endParaRPr lang="en-US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Menlo-Regular" charset="0"/>
              </a:rPr>
              <a:t>timer:</a:t>
            </a:r>
          </a:p>
          <a:p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LDI R17, </a:t>
            </a:r>
            <a:r>
              <a:rPr lang="de-DE" dirty="0" smtClean="0">
                <a:solidFill>
                  <a:srgbClr val="1C00CF"/>
                </a:solidFill>
                <a:latin typeface="Menlo-Regular" charset="0"/>
              </a:rPr>
              <a:t>32</a:t>
            </a:r>
            <a:endParaRPr lang="de-DE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L1:  LDI R18, </a:t>
            </a:r>
            <a:r>
              <a:rPr lang="de-DE" dirty="0" smtClean="0">
                <a:solidFill>
                  <a:srgbClr val="1C00CF"/>
                </a:solidFill>
                <a:latin typeface="Menlo-Regular" charset="0"/>
              </a:rPr>
              <a:t>200</a:t>
            </a:r>
            <a:endParaRPr lang="de-DE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L2:  LDI R19, </a:t>
            </a:r>
            <a:r>
              <a:rPr lang="de-DE" dirty="0" smtClean="0">
                <a:solidFill>
                  <a:srgbClr val="1C00CF"/>
                </a:solidFill>
                <a:latin typeface="Menlo-Regular" charset="0"/>
              </a:rPr>
              <a:t>250</a:t>
            </a:r>
            <a:endParaRPr lang="de-DE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ru-RU" dirty="0" smtClean="0">
                <a:solidFill>
                  <a:srgbClr val="000000"/>
                </a:solidFill>
                <a:latin typeface="Menlo-Regular" charset="0"/>
              </a:rPr>
              <a:t>L3:</a:t>
            </a:r>
          </a:p>
          <a:p>
            <a:r>
              <a:rPr lang="en-US" dirty="0" smtClean="0">
                <a:solidFill>
                  <a:srgbClr val="000000"/>
                </a:solidFill>
                <a:latin typeface="Menlo-Regular" charset="0"/>
              </a:rPr>
              <a:t>	NOP</a:t>
            </a:r>
          </a:p>
          <a:p>
            <a:r>
              <a:rPr lang="en-US" dirty="0" smtClean="0">
                <a:solidFill>
                  <a:srgbClr val="000000"/>
                </a:solidFill>
                <a:latin typeface="Menlo-Regular" charset="0"/>
              </a:rPr>
              <a:t>	NOP</a:t>
            </a:r>
          </a:p>
          <a:p>
            <a:r>
              <a:rPr lang="da-DK" dirty="0" smtClean="0">
                <a:solidFill>
                  <a:srgbClr val="000000"/>
                </a:solidFill>
                <a:latin typeface="Menlo-Regular" charset="0"/>
              </a:rPr>
              <a:t>	DEC R19</a:t>
            </a:r>
          </a:p>
          <a:p>
            <a:r>
              <a:rPr lang="da-DK" dirty="0" smtClean="0">
                <a:solidFill>
                  <a:srgbClr val="000000"/>
                </a:solidFill>
                <a:latin typeface="Menlo-Regular" charset="0"/>
              </a:rPr>
              <a:t>	BRNE L3</a:t>
            </a:r>
          </a:p>
          <a:p>
            <a:r>
              <a:rPr lang="da-DK" dirty="0" smtClean="0">
                <a:solidFill>
                  <a:srgbClr val="000000"/>
                </a:solidFill>
                <a:latin typeface="Menlo-Regular" charset="0"/>
              </a:rPr>
              <a:t>	DEC R18</a:t>
            </a:r>
          </a:p>
          <a:p>
            <a:r>
              <a:rPr lang="da-DK" dirty="0" smtClean="0">
                <a:solidFill>
                  <a:srgbClr val="000000"/>
                </a:solidFill>
                <a:latin typeface="Menlo-Regular" charset="0"/>
              </a:rPr>
              <a:t>	BRNE L2</a:t>
            </a:r>
          </a:p>
          <a:p>
            <a:r>
              <a:rPr lang="da-DK" dirty="0" smtClean="0">
                <a:solidFill>
                  <a:srgbClr val="000000"/>
                </a:solidFill>
                <a:latin typeface="Menlo-Regular" charset="0"/>
              </a:rPr>
              <a:t>	DEC R17</a:t>
            </a:r>
          </a:p>
          <a:p>
            <a:r>
              <a:rPr lang="da-DK" dirty="0" smtClean="0">
                <a:solidFill>
                  <a:srgbClr val="000000"/>
                </a:solidFill>
                <a:latin typeface="Menlo-Regular" charset="0"/>
              </a:rPr>
              <a:t>	BRNE L1</a:t>
            </a:r>
          </a:p>
          <a:p>
            <a:endParaRPr lang="da-DK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da-DK" dirty="0" smtClean="0">
                <a:solidFill>
                  <a:srgbClr val="000000"/>
                </a:solidFill>
                <a:latin typeface="Menlo-Regular" charset="0"/>
              </a:rPr>
              <a:t>ret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52549" y="1225689"/>
            <a:ext cx="4572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Menlo-Regular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latin typeface="Menlo-Regular" charset="0"/>
              </a:rPr>
              <a:t>avr</a:t>
            </a:r>
            <a:r>
              <a:rPr lang="en-US" dirty="0">
                <a:solidFill>
                  <a:srgbClr val="A31515"/>
                </a:solidFill>
                <a:latin typeface="Menlo-Regular" charset="0"/>
              </a:rPr>
              <a:t>/</a:t>
            </a:r>
            <a:r>
              <a:rPr lang="en-US" dirty="0" err="1">
                <a:solidFill>
                  <a:srgbClr val="A31515"/>
                </a:solidFill>
                <a:latin typeface="Menlo-Regular" charset="0"/>
              </a:rPr>
              <a:t>io.h</a:t>
            </a:r>
            <a:r>
              <a:rPr lang="en-US" dirty="0">
                <a:solidFill>
                  <a:srgbClr val="A31515"/>
                </a:solidFill>
                <a:latin typeface="Menlo-Regular" charset="0"/>
              </a:rPr>
              <a:t>"</a:t>
            </a:r>
            <a:endParaRPr lang="en-US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.text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.global setup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.global loop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.global timer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.global again</a:t>
            </a:r>
          </a:p>
          <a:p>
            <a:endParaRPr lang="en-US" dirty="0">
              <a:solidFill>
                <a:srgbClr val="000000"/>
              </a:solidFill>
              <a:latin typeface="Menlo-Regular" charset="0"/>
            </a:endParaRPr>
          </a:p>
          <a:p>
            <a:endParaRPr lang="en-US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setup:</a:t>
            </a:r>
          </a:p>
          <a:p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dirty="0" err="1" smtClean="0">
                <a:solidFill>
                  <a:srgbClr val="000000"/>
                </a:solidFill>
                <a:latin typeface="Menlo-Regular" charset="0"/>
              </a:rPr>
              <a:t>ldi</a:t>
            </a:r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r16, 0b00100000</a:t>
            </a:r>
          </a:p>
          <a:p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dirty="0" err="1" smtClean="0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DDRB, r16</a:t>
            </a:r>
          </a:p>
          <a:p>
            <a:endParaRPr lang="it-IT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it-IT" dirty="0" err="1">
                <a:solidFill>
                  <a:srgbClr val="000000"/>
                </a:solidFill>
                <a:latin typeface="Menlo-Regular" charset="0"/>
              </a:rPr>
              <a:t>loop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:</a:t>
            </a:r>
          </a:p>
          <a:p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dirty="0" err="1" smtClean="0">
                <a:solidFill>
                  <a:srgbClr val="000000"/>
                </a:solidFill>
                <a:latin typeface="Menlo-Regular" charset="0"/>
              </a:rPr>
              <a:t>ldi</a:t>
            </a:r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r17, 0b00100000</a:t>
            </a:r>
          </a:p>
          <a:p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dirty="0" err="1" smtClean="0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PORTB, r17</a:t>
            </a:r>
          </a:p>
          <a:p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	call 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timer</a:t>
            </a:r>
          </a:p>
          <a:p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dirty="0" err="1" smtClean="0">
                <a:solidFill>
                  <a:srgbClr val="000000"/>
                </a:solidFill>
                <a:latin typeface="Menlo-Regular" charset="0"/>
              </a:rPr>
              <a:t>ldi</a:t>
            </a:r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r17, 0b00000000</a:t>
            </a:r>
          </a:p>
          <a:p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dirty="0" err="1" smtClean="0">
                <a:solidFill>
                  <a:srgbClr val="000000"/>
                </a:solidFill>
                <a:latin typeface="Menlo-Regular" charset="0"/>
              </a:rPr>
              <a:t>sts</a:t>
            </a:r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PORTB, r17</a:t>
            </a:r>
          </a:p>
          <a:p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	call </a:t>
            </a:r>
            <a:r>
              <a:rPr lang="it-IT" dirty="0">
                <a:solidFill>
                  <a:srgbClr val="000000"/>
                </a:solidFill>
                <a:latin typeface="Menlo-Regular" charset="0"/>
              </a:rPr>
              <a:t>timer</a:t>
            </a:r>
          </a:p>
          <a:p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it-IT" dirty="0" err="1" smtClean="0">
                <a:solidFill>
                  <a:srgbClr val="000000"/>
                </a:solidFill>
                <a:latin typeface="Menlo-Regular" charset="0"/>
              </a:rPr>
              <a:t>jmp</a:t>
            </a:r>
            <a:r>
              <a:rPr lang="it-IT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latin typeface="Menlo-Regular" charset="0"/>
              </a:rPr>
              <a:t>loop</a:t>
            </a:r>
            <a:endParaRPr lang="it-IT" dirty="0">
              <a:solidFill>
                <a:srgbClr val="000000"/>
              </a:solidFill>
              <a:latin typeface="Menlo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5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Stack</a:t>
            </a:r>
            <a:endParaRPr lang="en-US" b="0" dirty="0"/>
          </a:p>
        </p:txBody>
      </p:sp>
      <p:sp>
        <p:nvSpPr>
          <p:cNvPr id="5" name="Rectangle 4"/>
          <p:cNvSpPr/>
          <p:nvPr/>
        </p:nvSpPr>
        <p:spPr>
          <a:xfrm>
            <a:off x="2362199" y="1294291"/>
            <a:ext cx="6781801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>
                <a:latin typeface="Monaco" charset="0"/>
                <a:ea typeface="Calibri" charset="0"/>
                <a:cs typeface="Times New Roman" charset="0"/>
              </a:rPr>
              <a:t>setup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: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ldi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r22, 0x20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sts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0x0100, r22 ; load a value to memory address 0100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ldi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r17, 0x00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ldi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r18, 0x01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mov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ZH, r17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mov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ZL, r18   ; Z point to memory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addres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0100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ldi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r16, hi8(RAMEND)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sts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SPH, r16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ldi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r16, lo8(RAMEND)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sts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SPL, r16          ; create the stack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ld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r19, Z     </a:t>
            </a:r>
            <a:endParaRPr lang="en-US" sz="1100" dirty="0" smtClean="0">
              <a:latin typeface="Monaco" charset="0"/>
              <a:ea typeface="Calibri" charset="0"/>
              <a:cs typeface="Times New Roman" charset="0"/>
            </a:endParaRPr>
          </a:p>
          <a:p>
            <a:r>
              <a:rPr lang="en-US" sz="1100" dirty="0" smtClean="0">
                <a:latin typeface="Monaco" charset="0"/>
                <a:ea typeface="Calibri" charset="0"/>
                <a:cs typeface="Times New Roman" charset="0"/>
              </a:rPr>
              <a:t>; 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load the value from the memory address that Z register points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      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push r19    ;push the value to the stack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pop r19   ;pop the value from the stack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  LD r28, Z+  </a:t>
            </a:r>
            <a:endParaRPr lang="en-US" sz="1100" dirty="0" smtClean="0">
              <a:latin typeface="Monaco" charset="0"/>
              <a:ea typeface="Calibri" charset="0"/>
              <a:cs typeface="Times New Roman" charset="0"/>
            </a:endParaRPr>
          </a:p>
          <a:p>
            <a:r>
              <a:rPr lang="en-US" sz="1100" dirty="0" smtClean="0">
                <a:latin typeface="Monaco" charset="0"/>
                <a:ea typeface="Calibri" charset="0"/>
                <a:cs typeface="Times New Roman" charset="0"/>
              </a:rPr>
              <a:t>; 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Load the value from the memory </a:t>
            </a:r>
            <a:r>
              <a:rPr lang="en-US" sz="1100" dirty="0" smtClean="0">
                <a:latin typeface="Monaco" charset="0"/>
                <a:ea typeface="Calibri" charset="0"/>
                <a:cs typeface="Times New Roman" charset="0"/>
              </a:rPr>
              <a:t>address 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that Z register points, and increase the pointer</a:t>
            </a:r>
          </a:p>
          <a:p>
            <a:endParaRPr lang="en-US" sz="1100" dirty="0">
              <a:latin typeface="Monaco" charset="0"/>
              <a:ea typeface="Calibri" charset="0"/>
              <a:cs typeface="Times New Roman" charset="0"/>
            </a:endParaRP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loop: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      </a:t>
            </a:r>
            <a:r>
              <a:rPr lang="en-US" sz="1100" dirty="0" err="1">
                <a:latin typeface="Monaco" charset="0"/>
                <a:ea typeface="Calibri" charset="0"/>
                <a:cs typeface="Times New Roman" charset="0"/>
              </a:rPr>
              <a:t>jmp</a:t>
            </a:r>
            <a:r>
              <a:rPr lang="en-US" sz="1100" dirty="0">
                <a:latin typeface="Monaco" charset="0"/>
                <a:ea typeface="Calibri" charset="0"/>
                <a:cs typeface="Times New Roman" charset="0"/>
              </a:rPr>
              <a:t> loop</a:t>
            </a:r>
          </a:p>
          <a:p>
            <a:r>
              <a:rPr lang="en-US" sz="1100" dirty="0">
                <a:latin typeface="Calibri" charset="0"/>
                <a:ea typeface="Calibri" charset="0"/>
                <a:cs typeface="Times New Roman" charset="0"/>
              </a:rPr>
              <a:t> </a:t>
            </a:r>
            <a:endParaRPr lang="en-US" sz="1100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037691"/>
            <a:ext cx="1018685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#define __SFR_OFFSET 0</a:t>
            </a:r>
          </a:p>
          <a:p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200" dirty="0">
                <a:solidFill>
                  <a:srgbClr val="000000"/>
                </a:solidFill>
                <a:latin typeface="Monaco" charset="0"/>
                <a:ea typeface="Calibri" charset="0"/>
                <a:cs typeface="Times New Roman" charset="0"/>
              </a:rPr>
              <a:t>#include </a:t>
            </a:r>
            <a:r>
              <a:rPr lang="en-US" sz="1200" dirty="0">
                <a:solidFill>
                  <a:srgbClr val="3933FF"/>
                </a:solidFill>
                <a:latin typeface="Monaco" charset="0"/>
                <a:ea typeface="Calibri" charset="0"/>
                <a:cs typeface="Times New Roman" charset="0"/>
              </a:rPr>
              <a:t>"</a:t>
            </a:r>
            <a:r>
              <a:rPr lang="en-US" sz="1200" dirty="0" err="1">
                <a:solidFill>
                  <a:srgbClr val="3933FF"/>
                </a:solidFill>
                <a:latin typeface="Monaco" charset="0"/>
                <a:ea typeface="Calibri" charset="0"/>
                <a:cs typeface="Times New Roman" charset="0"/>
              </a:rPr>
              <a:t>avr</a:t>
            </a:r>
            <a:r>
              <a:rPr lang="en-US" sz="1200" dirty="0">
                <a:solidFill>
                  <a:srgbClr val="3933FF"/>
                </a:solidFill>
                <a:latin typeface="Monaco" charset="0"/>
                <a:ea typeface="Calibri" charset="0"/>
                <a:cs typeface="Times New Roman" charset="0"/>
              </a:rPr>
              <a:t>/</a:t>
            </a:r>
            <a:r>
              <a:rPr lang="en-US" sz="1200" dirty="0" err="1">
                <a:solidFill>
                  <a:srgbClr val="3933FF"/>
                </a:solidFill>
                <a:latin typeface="Monaco" charset="0"/>
                <a:ea typeface="Calibri" charset="0"/>
                <a:cs typeface="Times New Roman" charset="0"/>
              </a:rPr>
              <a:t>io.h</a:t>
            </a:r>
            <a:r>
              <a:rPr lang="en-US" sz="1200" dirty="0">
                <a:solidFill>
                  <a:srgbClr val="3933FF"/>
                </a:solidFill>
                <a:latin typeface="Monaco" charset="0"/>
                <a:ea typeface="Calibri" charset="0"/>
                <a:cs typeface="Times New Roman" charset="0"/>
              </a:rPr>
              <a:t>"</a:t>
            </a:r>
          </a:p>
          <a:p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#include &lt;</a:t>
            </a:r>
            <a:r>
              <a:rPr lang="en-US" sz="1200" dirty="0" err="1">
                <a:latin typeface="Monaco" charset="0"/>
                <a:ea typeface="Calibri" charset="0"/>
                <a:cs typeface="Times New Roman" charset="0"/>
              </a:rPr>
              <a:t>avr</a:t>
            </a:r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/</a:t>
            </a:r>
            <a:r>
              <a:rPr lang="en-US" sz="1200" dirty="0" err="1">
                <a:latin typeface="Monaco" charset="0"/>
                <a:ea typeface="Calibri" charset="0"/>
                <a:cs typeface="Times New Roman" charset="0"/>
              </a:rPr>
              <a:t>portpins.h</a:t>
            </a:r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&gt;</a:t>
            </a:r>
          </a:p>
          <a:p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 </a:t>
            </a:r>
          </a:p>
          <a:p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.text</a:t>
            </a:r>
          </a:p>
          <a:p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.global setup</a:t>
            </a:r>
          </a:p>
          <a:p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.global loop</a:t>
            </a:r>
          </a:p>
          <a:p>
            <a:r>
              <a:rPr lang="en-US" sz="1200" dirty="0">
                <a:latin typeface="Monaco" charset="0"/>
                <a:ea typeface="Calibri" charset="0"/>
                <a:cs typeface="Times New Roman" charset="0"/>
              </a:rPr>
              <a:t> </a:t>
            </a:r>
            <a:endParaRPr lang="en-US" sz="2000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06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Button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074" y="1447800"/>
            <a:ext cx="2785926" cy="304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366" y="2590800"/>
            <a:ext cx="5461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32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Button and LED – no </a:t>
            </a:r>
            <a:r>
              <a:rPr lang="en-US" dirty="0" err="1" smtClean="0"/>
              <a:t>asm</a:t>
            </a:r>
            <a:r>
              <a:rPr lang="en-US" dirty="0" smtClean="0"/>
              <a:t>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49" y="1188242"/>
            <a:ext cx="1803400" cy="5346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366" y="1796254"/>
            <a:ext cx="63500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04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7800" y="1219200"/>
            <a:ext cx="6426200" cy="228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2895600"/>
            <a:ext cx="3484536" cy="3860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3110" y="3962400"/>
            <a:ext cx="5192747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4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Button and LED –</a:t>
            </a:r>
            <a:r>
              <a:rPr lang="en-US" dirty="0" err="1" smtClean="0"/>
              <a:t>asm</a:t>
            </a:r>
            <a:r>
              <a:rPr lang="en-US" dirty="0" smtClean="0"/>
              <a:t> control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92264"/>
            <a:ext cx="4108450" cy="4584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7507" y="1592264"/>
            <a:ext cx="44196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16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3BB2707D-65E1-F040-BFB0-B7A50D301602}" vid="{80E08602-89D9-7A4E-8E73-5D43FDF5208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19467</TotalTime>
  <Words>567</Words>
  <Application>Microsoft Macintosh PowerPoint</Application>
  <PresentationFormat>On-screen Show (4:3)</PresentationFormat>
  <Paragraphs>268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Calibri</vt:lpstr>
      <vt:lpstr>Calibri Light</vt:lpstr>
      <vt:lpstr>Mangal</vt:lpstr>
      <vt:lpstr>Menlo-Regular</vt:lpstr>
      <vt:lpstr>Monaco</vt:lpstr>
      <vt:lpstr>Times New Roman</vt:lpstr>
      <vt:lpstr>Arial</vt:lpstr>
      <vt:lpstr>Theme1</vt:lpstr>
      <vt:lpstr>PowerPoint Presentation</vt:lpstr>
      <vt:lpstr>Using a Led</vt:lpstr>
      <vt:lpstr>sketch_apr14a.s</vt:lpstr>
      <vt:lpstr>Calculating a delay of 1 s</vt:lpstr>
      <vt:lpstr>Stack</vt:lpstr>
      <vt:lpstr>Button</vt:lpstr>
      <vt:lpstr>Button and LED – no asm control</vt:lpstr>
      <vt:lpstr>PowerPoint Presentation</vt:lpstr>
      <vt:lpstr>Button and LED –asm control</vt:lpstr>
      <vt:lpstr>Button and LED –asm control</vt:lpstr>
      <vt:lpstr>LED – Button using C</vt:lpstr>
      <vt:lpstr>LED – Button using assembly</vt:lpstr>
      <vt:lpstr>LED – Button using assembly</vt:lpstr>
      <vt:lpstr>AVR Interrupts</vt:lpstr>
      <vt:lpstr>AVR Interrupts</vt:lpstr>
      <vt:lpstr>Set Global Interrupt Flag - sei</vt:lpstr>
      <vt:lpstr>Clear Global Interrupt Flag - cli</vt:lpstr>
      <vt:lpstr>Interrupt Register</vt:lpstr>
      <vt:lpstr>External Interrupt Mask Register (EIMSK)</vt:lpstr>
      <vt:lpstr>Interrupts</vt:lpstr>
      <vt:lpstr>LED – Interrupts 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 ISA &amp;</dc:title>
  <dc:creator>Daniel</dc:creator>
  <cp:lastModifiedBy>Dimitrios Damopoulos</cp:lastModifiedBy>
  <cp:revision>220</cp:revision>
  <dcterms:created xsi:type="dcterms:W3CDTF">2015-10-15T08:53:55Z</dcterms:created>
  <dcterms:modified xsi:type="dcterms:W3CDTF">2017-11-20T20:22:18Z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2015-03-02T00:00:00Z</vt:filetime>
  </property>
  <property fmtid="{D5CDD505-2E9C-101B-9397-08002B2CF9AE}" pid="3" name="Creator">
    <vt:lpwstr>Microsoft® PowerPoint® 2010</vt:lpwstr>
  </property>
  <property fmtid="{D5CDD505-2E9C-101B-9397-08002B2CF9AE}" pid="4" name="LastSaved">
    <vt:filetime>2015-10-15T00:00:00Z</vt:filetime>
  </property>
</Properties>
</file>